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8288000" cy="10287000"/>
  <p:notesSz cx="6858000" cy="9144000"/>
  <p:embeddedFontLst>
    <p:embeddedFont>
      <p:font typeface="Cooper Hewitt" panose="020B0604020202020204" charset="0"/>
      <p:regular r:id="rId18"/>
    </p:embeddedFont>
    <p:embeddedFont>
      <p:font typeface="Cooper Hewitt Bold" panose="020B0604020202020204" charset="0"/>
      <p:regular r:id="rId19"/>
    </p:embeddedFont>
    <p:embeddedFont>
      <p:font typeface="DM Sans" pitchFamily="2" charset="0"/>
      <p:regular r:id="rId20"/>
      <p:boldItalic r:id="rId21"/>
    </p:embeddedFont>
    <p:embeddedFont>
      <p:font typeface="DM Sans Bold" charset="0"/>
      <p:regular r:id="rId22"/>
    </p:embeddedFont>
    <p:embeddedFont>
      <p:font typeface="Garet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79" d="100"/>
          <a:sy n="79"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3" Type="http://schemas.openxmlformats.org/officeDocument/2006/relationships/image" Target="../media/image34.sv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svg"/><Relationship Id="rId21" Type="http://schemas.openxmlformats.org/officeDocument/2006/relationships/image" Target="../media/image42.svg"/><Relationship Id="rId34" Type="http://schemas.openxmlformats.org/officeDocument/2006/relationships/image" Target="../media/image55.png"/><Relationship Id="rId42" Type="http://schemas.openxmlformats.org/officeDocument/2006/relationships/image" Target="../media/image63.png"/><Relationship Id="rId47" Type="http://schemas.openxmlformats.org/officeDocument/2006/relationships/image" Target="../media/image66.svg"/><Relationship Id="rId50" Type="http://schemas.openxmlformats.org/officeDocument/2006/relationships/image" Target="../media/image69.png"/><Relationship Id="rId7" Type="http://schemas.openxmlformats.org/officeDocument/2006/relationships/image" Target="../media/image32.svg"/><Relationship Id="rId2" Type="http://schemas.openxmlformats.org/officeDocument/2006/relationships/image" Target="../media/image27.png"/><Relationship Id="rId16" Type="http://schemas.openxmlformats.org/officeDocument/2006/relationships/image" Target="../media/image37.png"/><Relationship Id="rId29" Type="http://schemas.openxmlformats.org/officeDocument/2006/relationships/image" Target="../media/image50.svg"/><Relationship Id="rId11" Type="http://schemas.openxmlformats.org/officeDocument/2006/relationships/image" Target="../media/image23.sv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svg"/><Relationship Id="rId40" Type="http://schemas.openxmlformats.org/officeDocument/2006/relationships/image" Target="../media/image61.png"/><Relationship Id="rId45" Type="http://schemas.openxmlformats.org/officeDocument/2006/relationships/image" Target="../media/image25.svg"/><Relationship Id="rId5" Type="http://schemas.openxmlformats.org/officeDocument/2006/relationships/image" Target="../media/image30.svg"/><Relationship Id="rId15" Type="http://schemas.openxmlformats.org/officeDocument/2006/relationships/image" Target="../media/image36.svg"/><Relationship Id="rId23" Type="http://schemas.openxmlformats.org/officeDocument/2006/relationships/image" Target="../media/image44.svg"/><Relationship Id="rId28" Type="http://schemas.openxmlformats.org/officeDocument/2006/relationships/image" Target="../media/image49.png"/><Relationship Id="rId36" Type="http://schemas.openxmlformats.org/officeDocument/2006/relationships/image" Target="../media/image57.png"/><Relationship Id="rId49" Type="http://schemas.openxmlformats.org/officeDocument/2006/relationships/image" Target="../media/image68.svg"/><Relationship Id="rId10" Type="http://schemas.openxmlformats.org/officeDocument/2006/relationships/image" Target="../media/image22.png"/><Relationship Id="rId19" Type="http://schemas.openxmlformats.org/officeDocument/2006/relationships/image" Target="../media/image40.svg"/><Relationship Id="rId31" Type="http://schemas.openxmlformats.org/officeDocument/2006/relationships/image" Target="../media/image52.svg"/><Relationship Id="rId44" Type="http://schemas.openxmlformats.org/officeDocument/2006/relationships/image" Target="../media/image24.png"/><Relationship Id="rId4" Type="http://schemas.openxmlformats.org/officeDocument/2006/relationships/image" Target="../media/image29.png"/><Relationship Id="rId9" Type="http://schemas.openxmlformats.org/officeDocument/2006/relationships/image" Target="../media/image21.sv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svg"/><Relationship Id="rId30" Type="http://schemas.openxmlformats.org/officeDocument/2006/relationships/image" Target="../media/image51.png"/><Relationship Id="rId35" Type="http://schemas.openxmlformats.org/officeDocument/2006/relationships/image" Target="../media/image56.svg"/><Relationship Id="rId43" Type="http://schemas.openxmlformats.org/officeDocument/2006/relationships/image" Target="../media/image64.svg"/><Relationship Id="rId48" Type="http://schemas.openxmlformats.org/officeDocument/2006/relationships/image" Target="../media/image67.png"/><Relationship Id="rId8" Type="http://schemas.openxmlformats.org/officeDocument/2006/relationships/image" Target="../media/image20.png"/><Relationship Id="rId51" Type="http://schemas.openxmlformats.org/officeDocument/2006/relationships/image" Target="../media/image70.svg"/><Relationship Id="rId3"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8.svg"/><Relationship Id="rId25" Type="http://schemas.openxmlformats.org/officeDocument/2006/relationships/image" Target="../media/image46.svg"/><Relationship Id="rId33" Type="http://schemas.openxmlformats.org/officeDocument/2006/relationships/image" Target="../media/image54.svg"/><Relationship Id="rId38" Type="http://schemas.openxmlformats.org/officeDocument/2006/relationships/image" Target="../media/image59.png"/><Relationship Id="rId46" Type="http://schemas.openxmlformats.org/officeDocument/2006/relationships/image" Target="../media/image65.png"/><Relationship Id="rId20" Type="http://schemas.openxmlformats.org/officeDocument/2006/relationships/image" Target="../media/image41.png"/><Relationship Id="rId41" Type="http://schemas.openxmlformats.org/officeDocument/2006/relationships/image" Target="../media/image62.svg"/><Relationship Id="rId1" Type="http://schemas.openxmlformats.org/officeDocument/2006/relationships/slideLayout" Target="../slideLayouts/slideLayout7.xml"/><Relationship Id="rId6"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955" y="6013482"/>
            <a:ext cx="18709910" cy="4683133"/>
          </a:xfrm>
          <a:custGeom>
            <a:avLst/>
            <a:gdLst/>
            <a:ahLst/>
            <a:cxnLst/>
            <a:rect l="l" t="t" r="r" b="b"/>
            <a:pathLst>
              <a:path w="18709910" h="4683133">
                <a:moveTo>
                  <a:pt x="0" y="0"/>
                </a:moveTo>
                <a:lnTo>
                  <a:pt x="18709910" y="0"/>
                </a:lnTo>
                <a:lnTo>
                  <a:pt x="18709910" y="4683133"/>
                </a:lnTo>
                <a:lnTo>
                  <a:pt x="0" y="4683133"/>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pt-PT"/>
          </a:p>
        </p:txBody>
      </p:sp>
      <p:sp>
        <p:nvSpPr>
          <p:cNvPr id="3" name="Freeform 3"/>
          <p:cNvSpPr/>
          <p:nvPr/>
        </p:nvSpPr>
        <p:spPr>
          <a:xfrm>
            <a:off x="7471580" y="9135595"/>
            <a:ext cx="1391274" cy="645203"/>
          </a:xfrm>
          <a:custGeom>
            <a:avLst/>
            <a:gdLst/>
            <a:ahLst/>
            <a:cxnLst/>
            <a:rect l="l" t="t" r="r" b="b"/>
            <a:pathLst>
              <a:path w="1391274" h="645203">
                <a:moveTo>
                  <a:pt x="0" y="0"/>
                </a:moveTo>
                <a:lnTo>
                  <a:pt x="1391274" y="0"/>
                </a:lnTo>
                <a:lnTo>
                  <a:pt x="1391274" y="645203"/>
                </a:lnTo>
                <a:lnTo>
                  <a:pt x="0" y="645203"/>
                </a:lnTo>
                <a:lnTo>
                  <a:pt x="0" y="0"/>
                </a:lnTo>
                <a:close/>
              </a:path>
            </a:pathLst>
          </a:custGeom>
          <a:blipFill>
            <a:blip r:embed="rId4"/>
            <a:stretch>
              <a:fillRect/>
            </a:stretch>
          </a:blipFill>
        </p:spPr>
        <p:txBody>
          <a:bodyPr/>
          <a:lstStyle/>
          <a:p>
            <a:endParaRPr lang="pt-PT"/>
          </a:p>
        </p:txBody>
      </p:sp>
      <p:sp>
        <p:nvSpPr>
          <p:cNvPr id="4" name="Freeform 4"/>
          <p:cNvSpPr/>
          <p:nvPr/>
        </p:nvSpPr>
        <p:spPr>
          <a:xfrm>
            <a:off x="5591323" y="9154282"/>
            <a:ext cx="1385367" cy="607830"/>
          </a:xfrm>
          <a:custGeom>
            <a:avLst/>
            <a:gdLst/>
            <a:ahLst/>
            <a:cxnLst/>
            <a:rect l="l" t="t" r="r" b="b"/>
            <a:pathLst>
              <a:path w="1385367" h="607830">
                <a:moveTo>
                  <a:pt x="0" y="0"/>
                </a:moveTo>
                <a:lnTo>
                  <a:pt x="1385367" y="0"/>
                </a:lnTo>
                <a:lnTo>
                  <a:pt x="1385367" y="607829"/>
                </a:lnTo>
                <a:lnTo>
                  <a:pt x="0" y="607829"/>
                </a:lnTo>
                <a:lnTo>
                  <a:pt x="0" y="0"/>
                </a:lnTo>
                <a:close/>
              </a:path>
            </a:pathLst>
          </a:custGeom>
          <a:blipFill>
            <a:blip r:embed="rId5"/>
            <a:stretch>
              <a:fillRect/>
            </a:stretch>
          </a:blipFill>
        </p:spPr>
        <p:txBody>
          <a:bodyPr/>
          <a:lstStyle/>
          <a:p>
            <a:endParaRPr lang="pt-PT"/>
          </a:p>
        </p:txBody>
      </p:sp>
      <p:sp>
        <p:nvSpPr>
          <p:cNvPr id="5" name="AutoShape 5"/>
          <p:cNvSpPr/>
          <p:nvPr/>
        </p:nvSpPr>
        <p:spPr>
          <a:xfrm>
            <a:off x="5897880" y="5575332"/>
            <a:ext cx="6492240" cy="0"/>
          </a:xfrm>
          <a:prstGeom prst="line">
            <a:avLst/>
          </a:prstGeom>
          <a:ln w="38100" cap="flat">
            <a:solidFill>
              <a:srgbClr val="DE4F34"/>
            </a:solidFill>
            <a:prstDash val="solid"/>
            <a:headEnd type="oval" w="lg" len="lg"/>
            <a:tailEnd type="oval" w="lg" len="lg"/>
          </a:ln>
        </p:spPr>
        <p:txBody>
          <a:bodyPr/>
          <a:lstStyle/>
          <a:p>
            <a:endParaRPr lang="pt-PT"/>
          </a:p>
        </p:txBody>
      </p:sp>
      <p:grpSp>
        <p:nvGrpSpPr>
          <p:cNvPr id="6" name="Group 6"/>
          <p:cNvGrpSpPr/>
          <p:nvPr/>
        </p:nvGrpSpPr>
        <p:grpSpPr>
          <a:xfrm>
            <a:off x="1134957" y="634127"/>
            <a:ext cx="9937252" cy="1344495"/>
            <a:chOff x="0" y="0"/>
            <a:chExt cx="13249669" cy="1792660"/>
          </a:xfrm>
        </p:grpSpPr>
        <p:sp>
          <p:nvSpPr>
            <p:cNvPr id="7" name="Freeform 7"/>
            <p:cNvSpPr/>
            <p:nvPr/>
          </p:nvSpPr>
          <p:spPr>
            <a:xfrm>
              <a:off x="0" y="0"/>
              <a:ext cx="6928634" cy="1792660"/>
            </a:xfrm>
            <a:custGeom>
              <a:avLst/>
              <a:gdLst/>
              <a:ahLst/>
              <a:cxnLst/>
              <a:rect l="l" t="t" r="r" b="b"/>
              <a:pathLst>
                <a:path w="6928634" h="1792660">
                  <a:moveTo>
                    <a:pt x="0" y="0"/>
                  </a:moveTo>
                  <a:lnTo>
                    <a:pt x="6928634" y="0"/>
                  </a:lnTo>
                  <a:lnTo>
                    <a:pt x="6928634" y="1792660"/>
                  </a:lnTo>
                  <a:lnTo>
                    <a:pt x="0" y="1792660"/>
                  </a:lnTo>
                  <a:lnTo>
                    <a:pt x="0" y="0"/>
                  </a:lnTo>
                  <a:close/>
                </a:path>
              </a:pathLst>
            </a:custGeom>
            <a:blipFill>
              <a:blip r:embed="rId6"/>
              <a:stretch>
                <a:fillRect t="-9961" b="-9961"/>
              </a:stretch>
            </a:blipFill>
          </p:spPr>
          <p:txBody>
            <a:bodyPr/>
            <a:lstStyle/>
            <a:p>
              <a:endParaRPr lang="pt-PT"/>
            </a:p>
          </p:txBody>
        </p:sp>
        <p:sp>
          <p:nvSpPr>
            <p:cNvPr id="8" name="AutoShape 8"/>
            <p:cNvSpPr/>
            <p:nvPr/>
          </p:nvSpPr>
          <p:spPr>
            <a:xfrm flipV="1">
              <a:off x="7229301" y="0"/>
              <a:ext cx="0" cy="1767260"/>
            </a:xfrm>
            <a:prstGeom prst="line">
              <a:avLst/>
            </a:prstGeom>
            <a:ln w="25400" cap="flat">
              <a:solidFill>
                <a:srgbClr val="000000"/>
              </a:solidFill>
              <a:prstDash val="solid"/>
              <a:headEnd type="oval" w="lg" len="lg"/>
              <a:tailEnd type="oval" w="lg" len="lg"/>
            </a:ln>
          </p:spPr>
          <p:txBody>
            <a:bodyPr/>
            <a:lstStyle/>
            <a:p>
              <a:endParaRPr lang="pt-PT"/>
            </a:p>
          </p:txBody>
        </p:sp>
        <p:sp>
          <p:nvSpPr>
            <p:cNvPr id="9" name="TextBox 9"/>
            <p:cNvSpPr txBox="1"/>
            <p:nvPr/>
          </p:nvSpPr>
          <p:spPr>
            <a:xfrm>
              <a:off x="7533903" y="144305"/>
              <a:ext cx="5715766" cy="1624542"/>
            </a:xfrm>
            <a:prstGeom prst="rect">
              <a:avLst/>
            </a:prstGeom>
          </p:spPr>
          <p:txBody>
            <a:bodyPr lIns="0" tIns="0" rIns="0" bIns="0" rtlCol="0" anchor="t">
              <a:spAutoFit/>
            </a:bodyPr>
            <a:lstStyle/>
            <a:p>
              <a:pPr algn="l">
                <a:lnSpc>
                  <a:spcPts val="3250"/>
                </a:lnSpc>
                <a:spcBef>
                  <a:spcPct val="0"/>
                </a:spcBef>
              </a:pPr>
              <a:r>
                <a:rPr lang="en-US" sz="2500" b="1">
                  <a:solidFill>
                    <a:srgbClr val="000000"/>
                  </a:solidFill>
                  <a:latin typeface="DM Sans Bold"/>
                  <a:ea typeface="DM Sans Bold"/>
                  <a:cs typeface="DM Sans Bold"/>
                  <a:sym typeface="DM Sans Bold"/>
                </a:rPr>
                <a:t>Formação e Investigação em Ciência da Informação:</a:t>
              </a:r>
              <a:r>
                <a:rPr lang="en-US" sz="2500">
                  <a:solidFill>
                    <a:srgbClr val="000000"/>
                  </a:solidFill>
                  <a:latin typeface="DM Sans"/>
                  <a:ea typeface="DM Sans"/>
                  <a:cs typeface="DM Sans"/>
                  <a:sym typeface="DM Sans"/>
                </a:rPr>
                <a:t> </a:t>
              </a:r>
              <a:r>
                <a:rPr lang="en-US" sz="2500" b="1">
                  <a:solidFill>
                    <a:srgbClr val="737373"/>
                  </a:solidFill>
                  <a:latin typeface="DM Sans Bold"/>
                  <a:ea typeface="DM Sans Bold"/>
                  <a:cs typeface="DM Sans Bold"/>
                  <a:sym typeface="DM Sans Bold"/>
                </a:rPr>
                <a:t>Oportunidades e Desafios</a:t>
              </a:r>
            </a:p>
          </p:txBody>
        </p:sp>
      </p:grpSp>
      <p:sp>
        <p:nvSpPr>
          <p:cNvPr id="10" name="Freeform 10"/>
          <p:cNvSpPr/>
          <p:nvPr/>
        </p:nvSpPr>
        <p:spPr>
          <a:xfrm rot="2445217">
            <a:off x="13266978" y="-575612"/>
            <a:ext cx="8603792" cy="3411057"/>
          </a:xfrm>
          <a:custGeom>
            <a:avLst/>
            <a:gdLst/>
            <a:ahLst/>
            <a:cxnLst/>
            <a:rect l="l" t="t" r="r" b="b"/>
            <a:pathLst>
              <a:path w="8603792" h="3411057">
                <a:moveTo>
                  <a:pt x="0" y="0"/>
                </a:moveTo>
                <a:lnTo>
                  <a:pt x="8603792" y="0"/>
                </a:lnTo>
                <a:lnTo>
                  <a:pt x="8603792" y="3411057"/>
                </a:lnTo>
                <a:lnTo>
                  <a:pt x="0" y="3411057"/>
                </a:lnTo>
                <a:lnTo>
                  <a:pt x="0" y="0"/>
                </a:lnTo>
                <a:close/>
              </a:path>
            </a:pathLst>
          </a:custGeom>
          <a:blipFill>
            <a:blip r:embed="rId7">
              <a:extLst>
                <a:ext uri="{96DAC541-7B7A-43D3-8B79-37D633B846F1}">
                  <asvg:svgBlip xmlns:asvg="http://schemas.microsoft.com/office/drawing/2016/SVG/main" r:embed="rId8"/>
                </a:ext>
              </a:extLst>
            </a:blip>
            <a:stretch>
              <a:fillRect t="-76116" b="-76116"/>
            </a:stretch>
          </a:blipFill>
        </p:spPr>
        <p:txBody>
          <a:bodyPr/>
          <a:lstStyle/>
          <a:p>
            <a:endParaRPr lang="pt-PT"/>
          </a:p>
        </p:txBody>
      </p:sp>
      <p:sp>
        <p:nvSpPr>
          <p:cNvPr id="11" name="Freeform 11"/>
          <p:cNvSpPr/>
          <p:nvPr/>
        </p:nvSpPr>
        <p:spPr>
          <a:xfrm>
            <a:off x="10446430" y="9135595"/>
            <a:ext cx="3385544" cy="694414"/>
          </a:xfrm>
          <a:custGeom>
            <a:avLst/>
            <a:gdLst/>
            <a:ahLst/>
            <a:cxnLst/>
            <a:rect l="l" t="t" r="r" b="b"/>
            <a:pathLst>
              <a:path w="3385544" h="694414">
                <a:moveTo>
                  <a:pt x="0" y="0"/>
                </a:moveTo>
                <a:lnTo>
                  <a:pt x="3385545" y="0"/>
                </a:lnTo>
                <a:lnTo>
                  <a:pt x="3385545" y="694414"/>
                </a:lnTo>
                <a:lnTo>
                  <a:pt x="0" y="694414"/>
                </a:lnTo>
                <a:lnTo>
                  <a:pt x="0" y="0"/>
                </a:lnTo>
                <a:close/>
              </a:path>
            </a:pathLst>
          </a:custGeom>
          <a:blipFill>
            <a:blip r:embed="rId9"/>
            <a:stretch>
              <a:fillRect/>
            </a:stretch>
          </a:blipFill>
        </p:spPr>
        <p:txBody>
          <a:bodyPr/>
          <a:lstStyle/>
          <a:p>
            <a:endParaRPr lang="pt-PT"/>
          </a:p>
        </p:txBody>
      </p:sp>
      <p:sp>
        <p:nvSpPr>
          <p:cNvPr id="12" name="Freeform 12"/>
          <p:cNvSpPr/>
          <p:nvPr/>
        </p:nvSpPr>
        <p:spPr>
          <a:xfrm>
            <a:off x="9249209" y="9052763"/>
            <a:ext cx="810866" cy="810866"/>
          </a:xfrm>
          <a:custGeom>
            <a:avLst/>
            <a:gdLst/>
            <a:ahLst/>
            <a:cxnLst/>
            <a:rect l="l" t="t" r="r" b="b"/>
            <a:pathLst>
              <a:path w="810866" h="810866">
                <a:moveTo>
                  <a:pt x="0" y="0"/>
                </a:moveTo>
                <a:lnTo>
                  <a:pt x="810867" y="0"/>
                </a:lnTo>
                <a:lnTo>
                  <a:pt x="810867" y="810867"/>
                </a:lnTo>
                <a:lnTo>
                  <a:pt x="0" y="810867"/>
                </a:lnTo>
                <a:lnTo>
                  <a:pt x="0" y="0"/>
                </a:lnTo>
                <a:close/>
              </a:path>
            </a:pathLst>
          </a:custGeom>
          <a:blipFill>
            <a:blip r:embed="rId10"/>
            <a:stretch>
              <a:fillRect/>
            </a:stretch>
          </a:blipFill>
        </p:spPr>
        <p:txBody>
          <a:bodyPr/>
          <a:lstStyle/>
          <a:p>
            <a:endParaRPr lang="pt-PT"/>
          </a:p>
        </p:txBody>
      </p:sp>
      <p:sp>
        <p:nvSpPr>
          <p:cNvPr id="13" name="Freeform 13"/>
          <p:cNvSpPr/>
          <p:nvPr/>
        </p:nvSpPr>
        <p:spPr>
          <a:xfrm>
            <a:off x="3954427" y="9110469"/>
            <a:ext cx="1116762" cy="670329"/>
          </a:xfrm>
          <a:custGeom>
            <a:avLst/>
            <a:gdLst/>
            <a:ahLst/>
            <a:cxnLst/>
            <a:rect l="l" t="t" r="r" b="b"/>
            <a:pathLst>
              <a:path w="1116762" h="670329">
                <a:moveTo>
                  <a:pt x="0" y="0"/>
                </a:moveTo>
                <a:lnTo>
                  <a:pt x="1116762" y="0"/>
                </a:lnTo>
                <a:lnTo>
                  <a:pt x="1116762" y="670329"/>
                </a:lnTo>
                <a:lnTo>
                  <a:pt x="0" y="670329"/>
                </a:lnTo>
                <a:lnTo>
                  <a:pt x="0" y="0"/>
                </a:lnTo>
                <a:close/>
              </a:path>
            </a:pathLst>
          </a:custGeom>
          <a:blipFill>
            <a:blip r:embed="rId11"/>
            <a:stretch>
              <a:fillRect/>
            </a:stretch>
          </a:blipFill>
        </p:spPr>
        <p:txBody>
          <a:bodyPr/>
          <a:lstStyle/>
          <a:p>
            <a:endParaRPr lang="pt-PT"/>
          </a:p>
        </p:txBody>
      </p:sp>
      <p:sp>
        <p:nvSpPr>
          <p:cNvPr id="14" name="TextBox 14"/>
          <p:cNvSpPr txBox="1"/>
          <p:nvPr/>
        </p:nvSpPr>
        <p:spPr>
          <a:xfrm>
            <a:off x="1134957" y="3542320"/>
            <a:ext cx="16018087" cy="746098"/>
          </a:xfrm>
          <a:prstGeom prst="rect">
            <a:avLst/>
          </a:prstGeom>
        </p:spPr>
        <p:txBody>
          <a:bodyPr lIns="0" tIns="0" rIns="0" bIns="0" rtlCol="0" anchor="t">
            <a:spAutoFit/>
          </a:bodyPr>
          <a:lstStyle/>
          <a:p>
            <a:pPr algn="ctr">
              <a:lnSpc>
                <a:spcPts val="4400"/>
              </a:lnSpc>
            </a:pPr>
            <a:r>
              <a:rPr lang="en-US" sz="5000" b="1" spc="-150">
                <a:solidFill>
                  <a:srgbClr val="1B1B1B"/>
                </a:solidFill>
                <a:latin typeface="Cooper Hewitt Bold"/>
                <a:ea typeface="Cooper Hewitt Bold"/>
                <a:cs typeface="Cooper Hewitt Bold"/>
                <a:sym typeface="Cooper Hewitt Bold"/>
              </a:rPr>
              <a:t>TÍTULO DA PESQUISA: SUBTÍTULO DA PESQUISA</a:t>
            </a:r>
          </a:p>
        </p:txBody>
      </p:sp>
      <p:sp>
        <p:nvSpPr>
          <p:cNvPr id="15" name="TextBox 15"/>
          <p:cNvSpPr txBox="1"/>
          <p:nvPr/>
        </p:nvSpPr>
        <p:spPr>
          <a:xfrm>
            <a:off x="5081032" y="6099425"/>
            <a:ext cx="8125936" cy="616585"/>
          </a:xfrm>
          <a:prstGeom prst="rect">
            <a:avLst/>
          </a:prstGeom>
        </p:spPr>
        <p:txBody>
          <a:bodyPr lIns="0" tIns="0" rIns="0" bIns="0" rtlCol="0" anchor="t">
            <a:spAutoFit/>
          </a:bodyPr>
          <a:lstStyle/>
          <a:p>
            <a:pPr algn="ctr">
              <a:lnSpc>
                <a:spcPts val="4339"/>
              </a:lnSpc>
            </a:pPr>
            <a:r>
              <a:rPr lang="en-US" sz="3099" b="1">
                <a:solidFill>
                  <a:srgbClr val="1B1B1B"/>
                </a:solidFill>
                <a:latin typeface="Cooper Hewitt Bold"/>
                <a:ea typeface="Cooper Hewitt Bold"/>
                <a:cs typeface="Cooper Hewitt Bold"/>
                <a:sym typeface="Cooper Hewitt Bold"/>
              </a:rPr>
              <a:t>Autores</a:t>
            </a:r>
          </a:p>
        </p:txBody>
      </p:sp>
      <p:sp>
        <p:nvSpPr>
          <p:cNvPr id="16" name="TextBox 16"/>
          <p:cNvSpPr txBox="1"/>
          <p:nvPr/>
        </p:nvSpPr>
        <p:spPr>
          <a:xfrm>
            <a:off x="8218340" y="8649585"/>
            <a:ext cx="1436303" cy="215704"/>
          </a:xfrm>
          <a:prstGeom prst="rect">
            <a:avLst/>
          </a:prstGeom>
        </p:spPr>
        <p:txBody>
          <a:bodyPr lIns="0" tIns="0" rIns="0" bIns="0" rtlCol="0" anchor="t">
            <a:spAutoFit/>
          </a:bodyPr>
          <a:lstStyle/>
          <a:p>
            <a:pPr algn="l">
              <a:lnSpc>
                <a:spcPts val="1760"/>
              </a:lnSpc>
            </a:pPr>
            <a:r>
              <a:rPr lang="en-US" sz="1257" b="1">
                <a:solidFill>
                  <a:srgbClr val="000000"/>
                </a:solidFill>
                <a:latin typeface="Garet Bold"/>
                <a:ea typeface="Garet Bold"/>
                <a:cs typeface="Garet Bold"/>
                <a:sym typeface="Garet Bold"/>
              </a:rPr>
              <a:t>ORGANIZAÇÃO:</a:t>
            </a:r>
          </a:p>
        </p:txBody>
      </p:sp>
      <p:sp>
        <p:nvSpPr>
          <p:cNvPr id="17" name="TextBox 17"/>
          <p:cNvSpPr txBox="1"/>
          <p:nvPr/>
        </p:nvSpPr>
        <p:spPr>
          <a:xfrm>
            <a:off x="15148002" y="498842"/>
            <a:ext cx="2987598" cy="702538"/>
          </a:xfrm>
          <a:prstGeom prst="rect">
            <a:avLst/>
          </a:prstGeom>
        </p:spPr>
        <p:txBody>
          <a:bodyPr lIns="0" tIns="0" rIns="0" bIns="0" rtlCol="0" anchor="t">
            <a:spAutoFit/>
          </a:bodyPr>
          <a:lstStyle/>
          <a:p>
            <a:pPr algn="ctr">
              <a:lnSpc>
                <a:spcPts val="2512"/>
              </a:lnSpc>
            </a:pPr>
            <a:r>
              <a:rPr lang="en-US" sz="2203" spc="374">
                <a:solidFill>
                  <a:srgbClr val="FFFFFF"/>
                </a:solidFill>
                <a:latin typeface="Cooper Hewitt"/>
                <a:ea typeface="Cooper Hewitt"/>
                <a:cs typeface="Cooper Hewitt"/>
                <a:sym typeface="Cooper Hewitt"/>
              </a:rPr>
              <a:t>DE 10 A 12 DE NOVEMBRO</a:t>
            </a:r>
          </a:p>
        </p:txBody>
      </p:sp>
      <p:sp>
        <p:nvSpPr>
          <p:cNvPr id="18" name="TextBox 18"/>
          <p:cNvSpPr txBox="1"/>
          <p:nvPr/>
        </p:nvSpPr>
        <p:spPr>
          <a:xfrm>
            <a:off x="15157527" y="1354162"/>
            <a:ext cx="2987598" cy="548260"/>
          </a:xfrm>
          <a:prstGeom prst="rect">
            <a:avLst/>
          </a:prstGeom>
        </p:spPr>
        <p:txBody>
          <a:bodyPr lIns="0" tIns="0" rIns="0" bIns="0" rtlCol="0" anchor="t">
            <a:spAutoFit/>
          </a:bodyPr>
          <a:lstStyle/>
          <a:p>
            <a:pPr algn="ctr">
              <a:lnSpc>
                <a:spcPts val="3652"/>
              </a:lnSpc>
            </a:pPr>
            <a:r>
              <a:rPr lang="en-US" sz="3203" b="1" spc="544">
                <a:solidFill>
                  <a:srgbClr val="FFFFFF"/>
                </a:solidFill>
                <a:latin typeface="Cooper Hewitt Bold"/>
                <a:ea typeface="Cooper Hewitt Bold"/>
                <a:cs typeface="Cooper Hewitt Bold"/>
                <a:sym typeface="Cooper Hewitt Bold"/>
              </a:rPr>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82224" y="6765926"/>
            <a:ext cx="6261776" cy="1949064"/>
            <a:chOff x="0" y="0"/>
            <a:chExt cx="8349035" cy="2598752"/>
          </a:xfrm>
        </p:grpSpPr>
        <p:sp>
          <p:nvSpPr>
            <p:cNvPr id="3" name="TextBox 3"/>
            <p:cNvSpPr txBox="1"/>
            <p:nvPr/>
          </p:nvSpPr>
          <p:spPr>
            <a:xfrm>
              <a:off x="0" y="-142875"/>
              <a:ext cx="8349035" cy="1158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Dados importantes</a:t>
              </a:r>
            </a:p>
          </p:txBody>
        </p:sp>
        <p:sp>
          <p:nvSpPr>
            <p:cNvPr id="4" name="TextBox 4"/>
            <p:cNvSpPr txBox="1"/>
            <p:nvPr/>
          </p:nvSpPr>
          <p:spPr>
            <a:xfrm>
              <a:off x="0" y="1253109"/>
              <a:ext cx="8349035"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Infos</a:t>
              </a:r>
            </a:p>
          </p:txBody>
        </p:sp>
        <p:sp>
          <p:nvSpPr>
            <p:cNvPr id="5" name="TextBox 5"/>
            <p:cNvSpPr txBox="1"/>
            <p:nvPr/>
          </p:nvSpPr>
          <p:spPr>
            <a:xfrm>
              <a:off x="0" y="2091369"/>
              <a:ext cx="8349035"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Destaque algum dado </a:t>
              </a:r>
            </a:p>
          </p:txBody>
        </p:sp>
      </p:grpSp>
      <p:grpSp>
        <p:nvGrpSpPr>
          <p:cNvPr id="6" name="Group 6"/>
          <p:cNvGrpSpPr/>
          <p:nvPr/>
        </p:nvGrpSpPr>
        <p:grpSpPr>
          <a:xfrm>
            <a:off x="9535303" y="6765926"/>
            <a:ext cx="5978380" cy="1949064"/>
            <a:chOff x="0" y="0"/>
            <a:chExt cx="7971173" cy="2598752"/>
          </a:xfrm>
        </p:grpSpPr>
        <p:sp>
          <p:nvSpPr>
            <p:cNvPr id="7" name="TextBox 7"/>
            <p:cNvSpPr txBox="1"/>
            <p:nvPr/>
          </p:nvSpPr>
          <p:spPr>
            <a:xfrm>
              <a:off x="0" y="-142875"/>
              <a:ext cx="7971173" cy="1158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Dados importantes</a:t>
              </a:r>
            </a:p>
          </p:txBody>
        </p:sp>
        <p:sp>
          <p:nvSpPr>
            <p:cNvPr id="8" name="TextBox 8"/>
            <p:cNvSpPr txBox="1"/>
            <p:nvPr/>
          </p:nvSpPr>
          <p:spPr>
            <a:xfrm>
              <a:off x="0" y="1253109"/>
              <a:ext cx="7971173"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Infos</a:t>
              </a:r>
            </a:p>
          </p:txBody>
        </p:sp>
        <p:sp>
          <p:nvSpPr>
            <p:cNvPr id="9" name="TextBox 9"/>
            <p:cNvSpPr txBox="1"/>
            <p:nvPr/>
          </p:nvSpPr>
          <p:spPr>
            <a:xfrm>
              <a:off x="0" y="2091369"/>
              <a:ext cx="7971173"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Destaque algum dado </a:t>
              </a:r>
            </a:p>
          </p:txBody>
        </p:sp>
      </p:grpSp>
      <p:pic>
        <p:nvPicPr>
          <p:cNvPr id="10" name="Picture 10"/>
          <p:cNvPicPr>
            <a:picLocks noChangeAspect="1"/>
          </p:cNvPicPr>
          <p:nvPr/>
        </p:nvPicPr>
        <p:blipFill>
          <a:blip r:embed="rId2"/>
          <a:stretch>
            <a:fillRect/>
          </a:stretch>
        </p:blipFill>
        <p:spPr>
          <a:xfrm>
            <a:off x="2989520" y="1089650"/>
            <a:ext cx="5925646" cy="5634145"/>
          </a:xfrm>
          <a:prstGeom prst="rect">
            <a:avLst/>
          </a:prstGeom>
        </p:spPr>
      </p:pic>
      <p:pic>
        <p:nvPicPr>
          <p:cNvPr id="11" name="Picture 11"/>
          <p:cNvPicPr>
            <a:picLocks noChangeAspect="1"/>
          </p:cNvPicPr>
          <p:nvPr/>
        </p:nvPicPr>
        <p:blipFill>
          <a:blip r:embed="rId3"/>
          <a:stretch>
            <a:fillRect/>
          </a:stretch>
        </p:blipFill>
        <p:spPr>
          <a:xfrm>
            <a:off x="10294068" y="1464804"/>
            <a:ext cx="4460850" cy="4460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7129128"/>
            <a:ext cx="6508939" cy="2129172"/>
            <a:chOff x="0" y="0"/>
            <a:chExt cx="8678585" cy="2838895"/>
          </a:xfrm>
        </p:grpSpPr>
        <p:sp>
          <p:nvSpPr>
            <p:cNvPr id="3" name="TextBox 3"/>
            <p:cNvSpPr txBox="1"/>
            <p:nvPr/>
          </p:nvSpPr>
          <p:spPr>
            <a:xfrm>
              <a:off x="0" y="43815"/>
              <a:ext cx="8678585" cy="483640"/>
            </a:xfrm>
            <a:prstGeom prst="rect">
              <a:avLst/>
            </a:prstGeom>
          </p:spPr>
          <p:txBody>
            <a:bodyPr lIns="0" tIns="0" rIns="0" bIns="0" rtlCol="0" anchor="t">
              <a:spAutoFit/>
            </a:bodyPr>
            <a:lstStyle/>
            <a:p>
              <a:pPr marL="0" lvl="0" indent="0" algn="l">
                <a:lnSpc>
                  <a:spcPts val="2600"/>
                </a:lnSpc>
                <a:spcBef>
                  <a:spcPct val="0"/>
                </a:spcBef>
              </a:pPr>
              <a:r>
                <a:rPr lang="en-US" sz="2000" b="1">
                  <a:solidFill>
                    <a:srgbClr val="1B1B1B"/>
                  </a:solidFill>
                  <a:latin typeface="Cooper Hewitt Bold"/>
                  <a:ea typeface="Cooper Hewitt Bold"/>
                  <a:cs typeface="Cooper Hewitt Bold"/>
                  <a:sym typeface="Cooper Hewitt Bold"/>
                </a:rPr>
                <a:t>Destaque algum dado </a:t>
              </a:r>
            </a:p>
          </p:txBody>
        </p:sp>
        <p:sp>
          <p:nvSpPr>
            <p:cNvPr id="4" name="TextBox 4"/>
            <p:cNvSpPr txBox="1"/>
            <p:nvPr/>
          </p:nvSpPr>
          <p:spPr>
            <a:xfrm>
              <a:off x="0" y="1227828"/>
              <a:ext cx="8361336" cy="1611067"/>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Aliquam erat volutpat. Praesent accumsan lobortis iaculis. Aliquam erat volutpat.</a:t>
              </a:r>
            </a:p>
            <a:p>
              <a:pPr algn="l">
                <a:lnSpc>
                  <a:spcPts val="2340"/>
                </a:lnSpc>
              </a:pPr>
              <a:r>
                <a:rPr lang="en-US" sz="1800">
                  <a:solidFill>
                    <a:srgbClr val="1B1B1B"/>
                  </a:solidFill>
                  <a:latin typeface="Cooper Hewitt"/>
                  <a:ea typeface="Cooper Hewitt"/>
                  <a:cs typeface="Cooper Hewitt"/>
                  <a:sym typeface="Cooper Hewitt"/>
                </a:rPr>
                <a:t>Etiam facilisis turpis vel mattis blandit. Vestibulum nibh metus, pellentesque id lacus eget, efficitur malesuada tellus.</a:t>
              </a:r>
            </a:p>
          </p:txBody>
        </p:sp>
      </p:grpSp>
      <p:pic>
        <p:nvPicPr>
          <p:cNvPr id="5" name="Picture 5"/>
          <p:cNvPicPr>
            <a:picLocks noChangeAspect="1"/>
          </p:cNvPicPr>
          <p:nvPr/>
        </p:nvPicPr>
        <p:blipFill>
          <a:blip r:embed="rId2"/>
          <a:stretch>
            <a:fillRect/>
          </a:stretch>
        </p:blipFill>
        <p:spPr>
          <a:xfrm>
            <a:off x="8113312" y="100584"/>
            <a:ext cx="9986474" cy="10085832"/>
          </a:xfrm>
          <a:prstGeom prst="rect">
            <a:avLst/>
          </a:prstGeom>
        </p:spPr>
      </p:pic>
      <p:grpSp>
        <p:nvGrpSpPr>
          <p:cNvPr id="6" name="Group 6"/>
          <p:cNvGrpSpPr/>
          <p:nvPr/>
        </p:nvGrpSpPr>
        <p:grpSpPr>
          <a:xfrm>
            <a:off x="1028700" y="1028700"/>
            <a:ext cx="6998952" cy="1804986"/>
            <a:chOff x="0" y="0"/>
            <a:chExt cx="9331936" cy="2406648"/>
          </a:xfrm>
        </p:grpSpPr>
        <p:sp>
          <p:nvSpPr>
            <p:cNvPr id="7" name="TextBox 7"/>
            <p:cNvSpPr txBox="1"/>
            <p:nvPr/>
          </p:nvSpPr>
          <p:spPr>
            <a:xfrm>
              <a:off x="0" y="-238125"/>
              <a:ext cx="9331936"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Título do slide</a:t>
              </a:r>
            </a:p>
          </p:txBody>
        </p:sp>
        <p:sp>
          <p:nvSpPr>
            <p:cNvPr id="8" name="TextBox 8"/>
            <p:cNvSpPr txBox="1"/>
            <p:nvPr/>
          </p:nvSpPr>
          <p:spPr>
            <a:xfrm>
              <a:off x="0" y="1783925"/>
              <a:ext cx="6551493"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Info e subítulo</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652082"/>
            <a:ext cx="2277583" cy="22775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6D6D6"/>
            </a:solidFill>
          </p:spPr>
          <p:txBody>
            <a:bodyPr/>
            <a:lstStyle/>
            <a:p>
              <a:endParaRPr lang="pt-PT"/>
            </a:p>
          </p:txBody>
        </p:sp>
      </p:grpSp>
      <p:grpSp>
        <p:nvGrpSpPr>
          <p:cNvPr id="4" name="Group 4"/>
          <p:cNvGrpSpPr/>
          <p:nvPr/>
        </p:nvGrpSpPr>
        <p:grpSpPr>
          <a:xfrm>
            <a:off x="1028700" y="1028700"/>
            <a:ext cx="11169424" cy="1783420"/>
            <a:chOff x="0" y="0"/>
            <a:chExt cx="14892565" cy="2377893"/>
          </a:xfrm>
        </p:grpSpPr>
        <p:sp>
          <p:nvSpPr>
            <p:cNvPr id="5" name="TextBox 5"/>
            <p:cNvSpPr txBox="1"/>
            <p:nvPr/>
          </p:nvSpPr>
          <p:spPr>
            <a:xfrm>
              <a:off x="0" y="-238125"/>
              <a:ext cx="14892565"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Título do slide</a:t>
              </a:r>
            </a:p>
          </p:txBody>
        </p:sp>
        <p:sp>
          <p:nvSpPr>
            <p:cNvPr id="6" name="TextBox 6"/>
            <p:cNvSpPr txBox="1"/>
            <p:nvPr/>
          </p:nvSpPr>
          <p:spPr>
            <a:xfrm>
              <a:off x="0" y="1755170"/>
              <a:ext cx="14892565"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A partir de 1 de janeiro de 2025</a:t>
              </a:r>
            </a:p>
          </p:txBody>
        </p:sp>
      </p:grpSp>
      <p:grpSp>
        <p:nvGrpSpPr>
          <p:cNvPr id="7" name="Group 7"/>
          <p:cNvGrpSpPr/>
          <p:nvPr/>
        </p:nvGrpSpPr>
        <p:grpSpPr>
          <a:xfrm>
            <a:off x="1915861" y="4790873"/>
            <a:ext cx="3473231" cy="4762756"/>
            <a:chOff x="0" y="0"/>
            <a:chExt cx="4630975" cy="6350341"/>
          </a:xfrm>
        </p:grpSpPr>
        <p:sp>
          <p:nvSpPr>
            <p:cNvPr id="8" name="TextBox 8"/>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dirty="0">
                  <a:solidFill>
                    <a:srgbClr val="1B1B1B"/>
                  </a:solidFill>
                  <a:latin typeface="Cooper Hewitt"/>
                  <a:ea typeface="Cooper Hewitt"/>
                  <a:cs typeface="Cooper Hewitt"/>
                  <a:sym typeface="Cooper Hewitt"/>
                </a:rPr>
                <a:t>Mauris </a:t>
              </a:r>
              <a:r>
                <a:rPr lang="en-US" sz="1800" dirty="0" err="1">
                  <a:solidFill>
                    <a:srgbClr val="1B1B1B"/>
                  </a:solidFill>
                  <a:latin typeface="Cooper Hewitt"/>
                  <a:ea typeface="Cooper Hewitt"/>
                  <a:cs typeface="Cooper Hewitt"/>
                  <a:sym typeface="Cooper Hewitt"/>
                </a:rPr>
                <a:t>eget</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purus</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eget</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orci</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venenatis</a:t>
              </a:r>
              <a:r>
                <a:rPr lang="en-US" sz="1800" dirty="0">
                  <a:solidFill>
                    <a:srgbClr val="1B1B1B"/>
                  </a:solidFill>
                  <a:latin typeface="Cooper Hewitt"/>
                  <a:ea typeface="Cooper Hewitt"/>
                  <a:cs typeface="Cooper Hewitt"/>
                  <a:sym typeface="Cooper Hewitt"/>
                </a:rPr>
                <a:t> fermentum. Mauris </a:t>
              </a:r>
              <a:r>
                <a:rPr lang="en-US" sz="1800" dirty="0" err="1">
                  <a:solidFill>
                    <a:srgbClr val="1B1B1B"/>
                  </a:solidFill>
                  <a:latin typeface="Cooper Hewitt"/>
                  <a:ea typeface="Cooper Hewitt"/>
                  <a:cs typeface="Cooper Hewitt"/>
                  <a:sym typeface="Cooper Hewitt"/>
                </a:rPr>
                <a:t>tristique</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tellus</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ut</a:t>
              </a:r>
              <a:r>
                <a:rPr lang="en-US" sz="1800" dirty="0">
                  <a:solidFill>
                    <a:srgbClr val="1B1B1B"/>
                  </a:solidFill>
                  <a:latin typeface="Cooper Hewitt"/>
                  <a:ea typeface="Cooper Hewitt"/>
                  <a:cs typeface="Cooper Hewitt"/>
                  <a:sym typeface="Cooper Hewitt"/>
                </a:rPr>
                <a:t> semper </a:t>
              </a:r>
              <a:r>
                <a:rPr lang="en-US" sz="1800" dirty="0" err="1">
                  <a:solidFill>
                    <a:srgbClr val="1B1B1B"/>
                  </a:solidFill>
                  <a:latin typeface="Cooper Hewitt"/>
                  <a:ea typeface="Cooper Hewitt"/>
                  <a:cs typeface="Cooper Hewitt"/>
                  <a:sym typeface="Cooper Hewitt"/>
                </a:rPr>
                <a:t>aliquet</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neque</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augue</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mattis</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nisl</a:t>
              </a:r>
              <a:r>
                <a:rPr lang="en-US" sz="1800" dirty="0">
                  <a:solidFill>
                    <a:srgbClr val="1B1B1B"/>
                  </a:solidFill>
                  <a:latin typeface="Cooper Hewitt"/>
                  <a:ea typeface="Cooper Hewitt"/>
                  <a:cs typeface="Cooper Hewitt"/>
                  <a:sym typeface="Cooper Hewitt"/>
                </a:rPr>
                <a:t>, non </a:t>
              </a:r>
              <a:r>
                <a:rPr lang="en-US" sz="1800" dirty="0" err="1">
                  <a:solidFill>
                    <a:srgbClr val="1B1B1B"/>
                  </a:solidFill>
                  <a:latin typeface="Cooper Hewitt"/>
                  <a:ea typeface="Cooper Hewitt"/>
                  <a:cs typeface="Cooper Hewitt"/>
                  <a:sym typeface="Cooper Hewitt"/>
                </a:rPr>
                <a:t>scelerisque</a:t>
              </a:r>
              <a:r>
                <a:rPr lang="en-US" sz="1800" dirty="0">
                  <a:solidFill>
                    <a:srgbClr val="1B1B1B"/>
                  </a:solidFill>
                  <a:latin typeface="Cooper Hewitt"/>
                  <a:ea typeface="Cooper Hewitt"/>
                  <a:cs typeface="Cooper Hewitt"/>
                  <a:sym typeface="Cooper Hewitt"/>
                </a:rPr>
                <a:t> magna </a:t>
              </a:r>
              <a:r>
                <a:rPr lang="en-US" sz="1800" dirty="0" err="1">
                  <a:solidFill>
                    <a:srgbClr val="1B1B1B"/>
                  </a:solidFill>
                  <a:latin typeface="Cooper Hewitt"/>
                  <a:ea typeface="Cooper Hewitt"/>
                  <a:cs typeface="Cooper Hewitt"/>
                  <a:sym typeface="Cooper Hewitt"/>
                </a:rPr>
                <a:t>metus</a:t>
              </a:r>
              <a:r>
                <a:rPr lang="en-US" sz="1800" dirty="0">
                  <a:solidFill>
                    <a:srgbClr val="1B1B1B"/>
                  </a:solidFill>
                  <a:latin typeface="Cooper Hewitt"/>
                  <a:ea typeface="Cooper Hewitt"/>
                  <a:cs typeface="Cooper Hewitt"/>
                  <a:sym typeface="Cooper Hewitt"/>
                </a:rPr>
                <a:t> nec </a:t>
              </a:r>
              <a:r>
                <a:rPr lang="en-US" sz="1800" dirty="0" err="1">
                  <a:solidFill>
                    <a:srgbClr val="1B1B1B"/>
                  </a:solidFill>
                  <a:latin typeface="Cooper Hewitt"/>
                  <a:ea typeface="Cooper Hewitt"/>
                  <a:cs typeface="Cooper Hewitt"/>
                  <a:sym typeface="Cooper Hewitt"/>
                </a:rPr>
                <a:t>sapien</a:t>
              </a:r>
              <a:r>
                <a:rPr lang="en-US" sz="1800" dirty="0">
                  <a:solidFill>
                    <a:srgbClr val="1B1B1B"/>
                  </a:solidFill>
                  <a:latin typeface="Cooper Hewitt"/>
                  <a:ea typeface="Cooper Hewitt"/>
                  <a:cs typeface="Cooper Hewitt"/>
                  <a:sym typeface="Cooper Hewitt"/>
                </a:rPr>
                <a:t>. In et </a:t>
              </a:r>
              <a:r>
                <a:rPr lang="en-US" sz="1800" dirty="0" err="1">
                  <a:solidFill>
                    <a:srgbClr val="1B1B1B"/>
                  </a:solidFill>
                  <a:latin typeface="Cooper Hewitt"/>
                  <a:ea typeface="Cooper Hewitt"/>
                  <a:cs typeface="Cooper Hewitt"/>
                  <a:sym typeface="Cooper Hewitt"/>
                </a:rPr>
                <a:t>hendrerit</a:t>
              </a:r>
              <a:r>
                <a:rPr lang="en-US" sz="1800" dirty="0">
                  <a:solidFill>
                    <a:srgbClr val="1B1B1B"/>
                  </a:solidFill>
                  <a:latin typeface="Cooper Hewitt"/>
                  <a:ea typeface="Cooper Hewitt"/>
                  <a:cs typeface="Cooper Hewitt"/>
                  <a:sym typeface="Cooper Hewitt"/>
                </a:rPr>
                <a:t> </a:t>
              </a:r>
              <a:r>
                <a:rPr lang="en-US" sz="1800" dirty="0" err="1">
                  <a:solidFill>
                    <a:srgbClr val="1B1B1B"/>
                  </a:solidFill>
                  <a:latin typeface="Cooper Hewitt"/>
                  <a:ea typeface="Cooper Hewitt"/>
                  <a:cs typeface="Cooper Hewitt"/>
                  <a:sym typeface="Cooper Hewitt"/>
                </a:rPr>
                <a:t>enim</a:t>
              </a:r>
              <a:r>
                <a:rPr lang="en-US" sz="1800" dirty="0">
                  <a:solidFill>
                    <a:srgbClr val="1B1B1B"/>
                  </a:solidFill>
                  <a:latin typeface="Cooper Hewitt"/>
                  <a:ea typeface="Cooper Hewitt"/>
                  <a:cs typeface="Cooper Hewitt"/>
                  <a:sym typeface="Cooper Hewitt"/>
                </a:rPr>
                <a:t>.</a:t>
              </a:r>
            </a:p>
          </p:txBody>
        </p:sp>
        <p:sp>
          <p:nvSpPr>
            <p:cNvPr id="9" name="TextBox 9"/>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Destaque</a:t>
              </a:r>
            </a:p>
          </p:txBody>
        </p:sp>
        <p:sp>
          <p:nvSpPr>
            <p:cNvPr id="10" name="TextBox 10"/>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11" name="TextBox 11"/>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Informação complementar</a:t>
              </a:r>
            </a:p>
          </p:txBody>
        </p:sp>
      </p:grpSp>
      <p:grpSp>
        <p:nvGrpSpPr>
          <p:cNvPr id="12" name="Group 12"/>
          <p:cNvGrpSpPr/>
          <p:nvPr/>
        </p:nvGrpSpPr>
        <p:grpSpPr>
          <a:xfrm>
            <a:off x="6688508" y="3652082"/>
            <a:ext cx="2277583" cy="227758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6D6D6"/>
            </a:solidFill>
          </p:spPr>
          <p:txBody>
            <a:bodyPr/>
            <a:lstStyle/>
            <a:p>
              <a:endParaRPr lang="pt-PT"/>
            </a:p>
          </p:txBody>
        </p:sp>
      </p:grpSp>
      <p:grpSp>
        <p:nvGrpSpPr>
          <p:cNvPr id="14" name="Group 14"/>
          <p:cNvGrpSpPr/>
          <p:nvPr/>
        </p:nvGrpSpPr>
        <p:grpSpPr>
          <a:xfrm>
            <a:off x="7575670" y="4790873"/>
            <a:ext cx="3473231" cy="4762756"/>
            <a:chOff x="0" y="0"/>
            <a:chExt cx="4630975" cy="6350341"/>
          </a:xfrm>
        </p:grpSpPr>
        <p:sp>
          <p:nvSpPr>
            <p:cNvPr id="15" name="TextBox 15"/>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16" name="TextBox 16"/>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Destaque</a:t>
              </a:r>
            </a:p>
          </p:txBody>
        </p:sp>
        <p:sp>
          <p:nvSpPr>
            <p:cNvPr id="17" name="TextBox 17"/>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18" name="TextBox 18"/>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Informação complementar</a:t>
              </a:r>
            </a:p>
          </p:txBody>
        </p:sp>
      </p:grpSp>
      <p:grpSp>
        <p:nvGrpSpPr>
          <p:cNvPr id="19" name="Group 19"/>
          <p:cNvGrpSpPr/>
          <p:nvPr/>
        </p:nvGrpSpPr>
        <p:grpSpPr>
          <a:xfrm>
            <a:off x="12351876" y="3652082"/>
            <a:ext cx="2277583" cy="227758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6D6D6"/>
            </a:solidFill>
          </p:spPr>
          <p:txBody>
            <a:bodyPr/>
            <a:lstStyle/>
            <a:p>
              <a:endParaRPr lang="pt-PT"/>
            </a:p>
          </p:txBody>
        </p:sp>
      </p:grpSp>
      <p:grpSp>
        <p:nvGrpSpPr>
          <p:cNvPr id="21" name="Group 21"/>
          <p:cNvGrpSpPr/>
          <p:nvPr/>
        </p:nvGrpSpPr>
        <p:grpSpPr>
          <a:xfrm>
            <a:off x="13239037" y="4790873"/>
            <a:ext cx="3473231" cy="4762756"/>
            <a:chOff x="0" y="0"/>
            <a:chExt cx="4630975" cy="6350341"/>
          </a:xfrm>
        </p:grpSpPr>
        <p:sp>
          <p:nvSpPr>
            <p:cNvPr id="22" name="TextBox 22"/>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23" name="TextBox 23"/>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Destaque</a:t>
              </a:r>
            </a:p>
          </p:txBody>
        </p:sp>
        <p:sp>
          <p:nvSpPr>
            <p:cNvPr id="24" name="TextBox 24"/>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25" name="TextBox 25"/>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Informação complementar</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2339667"/>
          </a:xfrm>
          <a:prstGeom prst="rect">
            <a:avLst/>
          </a:prstGeom>
          <a:solidFill>
            <a:srgbClr val="F4F4F4"/>
          </a:solidFill>
        </p:spPr>
        <p:txBody>
          <a:bodyPr/>
          <a:lstStyle/>
          <a:p>
            <a:endParaRPr lang="pt-PT"/>
          </a:p>
        </p:txBody>
      </p:sp>
      <p:pic>
        <p:nvPicPr>
          <p:cNvPr id="3" name="Picture 3"/>
          <p:cNvPicPr>
            <a:picLocks noChangeAspect="1"/>
          </p:cNvPicPr>
          <p:nvPr/>
        </p:nvPicPr>
        <p:blipFill>
          <a:blip r:embed="rId2"/>
          <a:stretch>
            <a:fillRect/>
          </a:stretch>
        </p:blipFill>
        <p:spPr>
          <a:xfrm>
            <a:off x="1116509" y="2734538"/>
            <a:ext cx="4885558" cy="4629707"/>
          </a:xfrm>
          <a:prstGeom prst="rect">
            <a:avLst/>
          </a:prstGeom>
        </p:spPr>
      </p:pic>
      <p:pic>
        <p:nvPicPr>
          <p:cNvPr id="4" name="Picture 4"/>
          <p:cNvPicPr>
            <a:picLocks noChangeAspect="1"/>
          </p:cNvPicPr>
          <p:nvPr/>
        </p:nvPicPr>
        <p:blipFill>
          <a:blip r:embed="rId2"/>
          <a:stretch>
            <a:fillRect/>
          </a:stretch>
        </p:blipFill>
        <p:spPr>
          <a:xfrm>
            <a:off x="6701221" y="2734538"/>
            <a:ext cx="4885558" cy="4629707"/>
          </a:xfrm>
          <a:prstGeom prst="rect">
            <a:avLst/>
          </a:prstGeom>
        </p:spPr>
      </p:pic>
      <p:pic>
        <p:nvPicPr>
          <p:cNvPr id="5" name="Picture 5"/>
          <p:cNvPicPr>
            <a:picLocks noChangeAspect="1"/>
          </p:cNvPicPr>
          <p:nvPr/>
        </p:nvPicPr>
        <p:blipFill>
          <a:blip r:embed="rId2"/>
          <a:stretch>
            <a:fillRect/>
          </a:stretch>
        </p:blipFill>
        <p:spPr>
          <a:xfrm>
            <a:off x="12285933" y="2734538"/>
            <a:ext cx="4885558" cy="4629707"/>
          </a:xfrm>
          <a:prstGeom prst="rect">
            <a:avLst/>
          </a:prstGeom>
        </p:spPr>
      </p:pic>
      <p:sp>
        <p:nvSpPr>
          <p:cNvPr id="6" name="TextBox 6"/>
          <p:cNvSpPr txBox="1"/>
          <p:nvPr/>
        </p:nvSpPr>
        <p:spPr>
          <a:xfrm>
            <a:off x="1028700" y="933450"/>
            <a:ext cx="8737809" cy="490855"/>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Análise da recolha de dados e entrevistas semiestruturadas</a:t>
            </a:r>
          </a:p>
        </p:txBody>
      </p:sp>
      <p:sp>
        <p:nvSpPr>
          <p:cNvPr id="7" name="TextBox 7"/>
          <p:cNvSpPr txBox="1"/>
          <p:nvPr/>
        </p:nvSpPr>
        <p:spPr>
          <a:xfrm>
            <a:off x="12693063" y="962025"/>
            <a:ext cx="4375396" cy="615632"/>
          </a:xfrm>
          <a:prstGeom prst="rect">
            <a:avLst/>
          </a:prstGeom>
        </p:spPr>
        <p:txBody>
          <a:bodyPr lIns="0" tIns="0" rIns="0" bIns="0" rtlCol="0" anchor="t">
            <a:spAutoFit/>
          </a:bodyPr>
          <a:lstStyle/>
          <a:p>
            <a:pPr marL="0" lvl="0" indent="0" algn="r">
              <a:lnSpc>
                <a:spcPts val="2307"/>
              </a:lnSpc>
              <a:spcBef>
                <a:spcPct val="0"/>
              </a:spcBef>
            </a:pPr>
            <a:r>
              <a:rPr lang="en-US" sz="1775" b="1">
                <a:solidFill>
                  <a:srgbClr val="1B1B1B"/>
                </a:solidFill>
                <a:latin typeface="Cooper Hewitt Bold"/>
                <a:ea typeface="Cooper Hewitt Bold"/>
                <a:cs typeface="Cooper Hewitt Bold"/>
                <a:sym typeface="Cooper Hewitt Bold"/>
              </a:rPr>
              <a:t>Realizada entre  1 de janeiro e 24 de dezembro de 2024</a:t>
            </a:r>
          </a:p>
        </p:txBody>
      </p:sp>
      <p:grpSp>
        <p:nvGrpSpPr>
          <p:cNvPr id="8" name="Group 8"/>
          <p:cNvGrpSpPr/>
          <p:nvPr/>
        </p:nvGrpSpPr>
        <p:grpSpPr>
          <a:xfrm>
            <a:off x="1190559" y="6957114"/>
            <a:ext cx="5115129" cy="2711064"/>
            <a:chOff x="0" y="0"/>
            <a:chExt cx="6820172" cy="3614752"/>
          </a:xfrm>
        </p:grpSpPr>
        <p:sp>
          <p:nvSpPr>
            <p:cNvPr id="9" name="TextBox 9"/>
            <p:cNvSpPr txBox="1"/>
            <p:nvPr/>
          </p:nvSpPr>
          <p:spPr>
            <a:xfrm>
              <a:off x="0" y="-142875"/>
              <a:ext cx="6820172" cy="2174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Dados importantes</a:t>
              </a:r>
            </a:p>
          </p:txBody>
        </p:sp>
        <p:sp>
          <p:nvSpPr>
            <p:cNvPr id="10" name="TextBox 10"/>
            <p:cNvSpPr txBox="1"/>
            <p:nvPr/>
          </p:nvSpPr>
          <p:spPr>
            <a:xfrm>
              <a:off x="0" y="2269109"/>
              <a:ext cx="6820172"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Infos</a:t>
              </a:r>
            </a:p>
          </p:txBody>
        </p:sp>
        <p:sp>
          <p:nvSpPr>
            <p:cNvPr id="11" name="TextBox 11"/>
            <p:cNvSpPr txBox="1"/>
            <p:nvPr/>
          </p:nvSpPr>
          <p:spPr>
            <a:xfrm>
              <a:off x="0" y="3107369"/>
              <a:ext cx="6820172"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Destaque algum dado </a:t>
              </a:r>
            </a:p>
          </p:txBody>
        </p:sp>
      </p:grpSp>
      <p:grpSp>
        <p:nvGrpSpPr>
          <p:cNvPr id="12" name="Group 12"/>
          <p:cNvGrpSpPr/>
          <p:nvPr/>
        </p:nvGrpSpPr>
        <p:grpSpPr>
          <a:xfrm>
            <a:off x="6586435" y="6957114"/>
            <a:ext cx="5115129" cy="2711064"/>
            <a:chOff x="0" y="0"/>
            <a:chExt cx="6820172" cy="3614752"/>
          </a:xfrm>
        </p:grpSpPr>
        <p:sp>
          <p:nvSpPr>
            <p:cNvPr id="13" name="TextBox 13"/>
            <p:cNvSpPr txBox="1"/>
            <p:nvPr/>
          </p:nvSpPr>
          <p:spPr>
            <a:xfrm>
              <a:off x="0" y="-142875"/>
              <a:ext cx="6820172" cy="2174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Dados importantes</a:t>
              </a:r>
            </a:p>
          </p:txBody>
        </p:sp>
        <p:sp>
          <p:nvSpPr>
            <p:cNvPr id="14" name="TextBox 14"/>
            <p:cNvSpPr txBox="1"/>
            <p:nvPr/>
          </p:nvSpPr>
          <p:spPr>
            <a:xfrm>
              <a:off x="0" y="2269109"/>
              <a:ext cx="6820172"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Infos</a:t>
              </a:r>
            </a:p>
          </p:txBody>
        </p:sp>
        <p:sp>
          <p:nvSpPr>
            <p:cNvPr id="15" name="TextBox 15"/>
            <p:cNvSpPr txBox="1"/>
            <p:nvPr/>
          </p:nvSpPr>
          <p:spPr>
            <a:xfrm>
              <a:off x="0" y="3107369"/>
              <a:ext cx="6820172"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Destaque algum dado </a:t>
              </a:r>
            </a:p>
          </p:txBody>
        </p:sp>
      </p:grpSp>
      <p:grpSp>
        <p:nvGrpSpPr>
          <p:cNvPr id="16" name="Group 16"/>
          <p:cNvGrpSpPr/>
          <p:nvPr/>
        </p:nvGrpSpPr>
        <p:grpSpPr>
          <a:xfrm>
            <a:off x="12144171" y="6957114"/>
            <a:ext cx="5115129" cy="2711064"/>
            <a:chOff x="0" y="0"/>
            <a:chExt cx="6820172" cy="3614752"/>
          </a:xfrm>
        </p:grpSpPr>
        <p:sp>
          <p:nvSpPr>
            <p:cNvPr id="17" name="TextBox 17"/>
            <p:cNvSpPr txBox="1"/>
            <p:nvPr/>
          </p:nvSpPr>
          <p:spPr>
            <a:xfrm>
              <a:off x="0" y="-142875"/>
              <a:ext cx="6820172" cy="2174875"/>
            </a:xfrm>
            <a:prstGeom prst="rect">
              <a:avLst/>
            </a:prstGeom>
          </p:spPr>
          <p:txBody>
            <a:bodyPr lIns="0" tIns="0" rIns="0" bIns="0" rtlCol="0" anchor="t">
              <a:spAutoFit/>
            </a:bodyPr>
            <a:lstStyle/>
            <a:p>
              <a:pPr algn="ctr">
                <a:lnSpc>
                  <a:spcPts val="6000"/>
                </a:lnSpc>
              </a:pPr>
              <a:r>
                <a:rPr lang="en-US" sz="5000" b="1">
                  <a:solidFill>
                    <a:srgbClr val="1B1B1B"/>
                  </a:solidFill>
                  <a:latin typeface="Cooper Hewitt Bold"/>
                  <a:ea typeface="Cooper Hewitt Bold"/>
                  <a:cs typeface="Cooper Hewitt Bold"/>
                  <a:sym typeface="Cooper Hewitt Bold"/>
                </a:rPr>
                <a:t>Dados importantes</a:t>
              </a:r>
            </a:p>
          </p:txBody>
        </p:sp>
        <p:sp>
          <p:nvSpPr>
            <p:cNvPr id="18" name="TextBox 18"/>
            <p:cNvSpPr txBox="1"/>
            <p:nvPr/>
          </p:nvSpPr>
          <p:spPr>
            <a:xfrm>
              <a:off x="0" y="2269109"/>
              <a:ext cx="6820172" cy="622723"/>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1B1B1B"/>
                  </a:solidFill>
                  <a:latin typeface="Cooper Hewitt"/>
                  <a:ea typeface="Cooper Hewitt"/>
                  <a:cs typeface="Cooper Hewitt"/>
                  <a:sym typeface="Cooper Hewitt"/>
                </a:rPr>
                <a:t>Infos</a:t>
              </a:r>
            </a:p>
          </p:txBody>
        </p:sp>
        <p:sp>
          <p:nvSpPr>
            <p:cNvPr id="19" name="TextBox 19"/>
            <p:cNvSpPr txBox="1"/>
            <p:nvPr/>
          </p:nvSpPr>
          <p:spPr>
            <a:xfrm>
              <a:off x="0" y="3107369"/>
              <a:ext cx="6820172" cy="507383"/>
            </a:xfrm>
            <a:prstGeom prst="rect">
              <a:avLst/>
            </a:prstGeom>
          </p:spPr>
          <p:txBody>
            <a:bodyPr lIns="0" tIns="0" rIns="0" bIns="0" rtlCol="0" anchor="t">
              <a:spAutoFit/>
            </a:bodyPr>
            <a:lstStyle/>
            <a:p>
              <a:pPr algn="ctr">
                <a:lnSpc>
                  <a:spcPts val="2730"/>
                </a:lnSpc>
              </a:pPr>
              <a:r>
                <a:rPr lang="en-US" sz="2100">
                  <a:solidFill>
                    <a:srgbClr val="1B1B1B"/>
                  </a:solidFill>
                  <a:latin typeface="Cooper Hewitt"/>
                  <a:ea typeface="Cooper Hewitt"/>
                  <a:cs typeface="Cooper Hewitt"/>
                  <a:sym typeface="Cooper Hewitt"/>
                </a:rPr>
                <a:t>Destaque algum dado </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38200"/>
            <a:ext cx="5507068" cy="3362365"/>
          </a:xfrm>
          <a:prstGeom prst="rect">
            <a:avLst/>
          </a:prstGeom>
        </p:spPr>
        <p:txBody>
          <a:bodyPr lIns="0" tIns="0" rIns="0" bIns="0" rtlCol="0" anchor="t">
            <a:spAutoFit/>
          </a:bodyPr>
          <a:lstStyle/>
          <a:p>
            <a:pPr marL="0" lvl="0" indent="0" algn="l">
              <a:lnSpc>
                <a:spcPts val="8340"/>
              </a:lnSpc>
              <a:spcBef>
                <a:spcPct val="0"/>
              </a:spcBef>
            </a:pPr>
            <a:r>
              <a:rPr lang="en-US" sz="6950" b="1">
                <a:solidFill>
                  <a:srgbClr val="1B1B1B"/>
                </a:solidFill>
                <a:latin typeface="Cooper Hewitt Bold"/>
                <a:ea typeface="Cooper Hewitt Bold"/>
                <a:cs typeface="Cooper Hewitt Bold"/>
                <a:sym typeface="Cooper Hewitt Bold"/>
              </a:rPr>
              <a:t>Título do slide com ícones</a:t>
            </a:r>
          </a:p>
        </p:txBody>
      </p:sp>
      <p:grpSp>
        <p:nvGrpSpPr>
          <p:cNvPr id="3" name="Group 3"/>
          <p:cNvGrpSpPr/>
          <p:nvPr/>
        </p:nvGrpSpPr>
        <p:grpSpPr>
          <a:xfrm>
            <a:off x="7978156" y="3977656"/>
            <a:ext cx="2331687" cy="233168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5" name="Group 5"/>
          <p:cNvGrpSpPr/>
          <p:nvPr/>
        </p:nvGrpSpPr>
        <p:grpSpPr>
          <a:xfrm>
            <a:off x="11400837" y="3960671"/>
            <a:ext cx="5198293" cy="2380965"/>
            <a:chOff x="0" y="0"/>
            <a:chExt cx="6931057" cy="3174620"/>
          </a:xfrm>
        </p:grpSpPr>
        <p:sp>
          <p:nvSpPr>
            <p:cNvPr id="6" name="TextBox 6"/>
            <p:cNvSpPr txBox="1"/>
            <p:nvPr/>
          </p:nvSpPr>
          <p:spPr>
            <a:xfrm>
              <a:off x="0" y="-95250"/>
              <a:ext cx="6931057"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Aliquam erat volutpat. </a:t>
              </a:r>
            </a:p>
          </p:txBody>
        </p:sp>
        <p:sp>
          <p:nvSpPr>
            <p:cNvPr id="7" name="TextBox 7"/>
            <p:cNvSpPr txBox="1"/>
            <p:nvPr/>
          </p:nvSpPr>
          <p:spPr>
            <a:xfrm>
              <a:off x="0" y="838365"/>
              <a:ext cx="6931057" cy="2336255"/>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Sed commodo eu arcu non sodales. Aliquam pretium lectus in lectus elementum sollicitudin consequat eu augue. Fusce varius sapien laoreet lectus sollicitudin, ut rhoncus ligula ornare.</a:t>
              </a:r>
            </a:p>
          </p:txBody>
        </p:sp>
      </p:grpSp>
      <p:grpSp>
        <p:nvGrpSpPr>
          <p:cNvPr id="8" name="Group 8"/>
          <p:cNvGrpSpPr/>
          <p:nvPr/>
        </p:nvGrpSpPr>
        <p:grpSpPr>
          <a:xfrm>
            <a:off x="7978156" y="6926613"/>
            <a:ext cx="2331687" cy="2331687"/>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10" name="Group 10"/>
          <p:cNvGrpSpPr/>
          <p:nvPr/>
        </p:nvGrpSpPr>
        <p:grpSpPr>
          <a:xfrm>
            <a:off x="11400837" y="7100128"/>
            <a:ext cx="5198293" cy="2809590"/>
            <a:chOff x="0" y="0"/>
            <a:chExt cx="6931057" cy="3746120"/>
          </a:xfrm>
        </p:grpSpPr>
        <p:sp>
          <p:nvSpPr>
            <p:cNvPr id="11" name="TextBox 11"/>
            <p:cNvSpPr txBox="1"/>
            <p:nvPr/>
          </p:nvSpPr>
          <p:spPr>
            <a:xfrm>
              <a:off x="0" y="-95250"/>
              <a:ext cx="6931057"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Aliquam erat volutpat. Praesent accumsan lobortis iaculis.</a:t>
              </a:r>
            </a:p>
          </p:txBody>
        </p:sp>
        <p:sp>
          <p:nvSpPr>
            <p:cNvPr id="12" name="TextBox 12"/>
            <p:cNvSpPr txBox="1"/>
            <p:nvPr/>
          </p:nvSpPr>
          <p:spPr>
            <a:xfrm>
              <a:off x="0" y="1409865"/>
              <a:ext cx="6931057" cy="2336255"/>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Sed commodo eu arcu non sodales. Aliquam pretium lectus in lectus elementum sollicitudin consequat eu augue. Fusce varius sapien laoreet lectus sollicitudin, ut rhoncus ligula ornare.</a:t>
              </a:r>
            </a:p>
          </p:txBody>
        </p:sp>
      </p:grpSp>
      <p:grpSp>
        <p:nvGrpSpPr>
          <p:cNvPr id="13" name="Group 13"/>
          <p:cNvGrpSpPr/>
          <p:nvPr/>
        </p:nvGrpSpPr>
        <p:grpSpPr>
          <a:xfrm>
            <a:off x="7978156" y="1082056"/>
            <a:ext cx="2331687" cy="2331687"/>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15" name="Group 15"/>
          <p:cNvGrpSpPr/>
          <p:nvPr/>
        </p:nvGrpSpPr>
        <p:grpSpPr>
          <a:xfrm>
            <a:off x="11400837" y="876456"/>
            <a:ext cx="5198293" cy="2209475"/>
            <a:chOff x="0" y="0"/>
            <a:chExt cx="6931057" cy="2945966"/>
          </a:xfrm>
        </p:grpSpPr>
        <p:sp>
          <p:nvSpPr>
            <p:cNvPr id="16" name="TextBox 16"/>
            <p:cNvSpPr txBox="1"/>
            <p:nvPr/>
          </p:nvSpPr>
          <p:spPr>
            <a:xfrm>
              <a:off x="0" y="-95250"/>
              <a:ext cx="6931057" cy="1765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Aliquam erat volutpat. Praesent accumsan lobortis iaculis. Aliquam erat volutpat.</a:t>
              </a:r>
            </a:p>
          </p:txBody>
        </p:sp>
        <p:sp>
          <p:nvSpPr>
            <p:cNvPr id="17" name="TextBox 17"/>
            <p:cNvSpPr txBox="1"/>
            <p:nvPr/>
          </p:nvSpPr>
          <p:spPr>
            <a:xfrm>
              <a:off x="0" y="1981365"/>
              <a:ext cx="6931057" cy="964601"/>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Sed commodo eu arcu non sodales. Aliquam pretium lectus in lectus elementum.</a:t>
              </a:r>
            </a:p>
          </p:txBody>
        </p:sp>
      </p:grpSp>
      <p:sp>
        <p:nvSpPr>
          <p:cNvPr id="18" name="Freeform 18"/>
          <p:cNvSpPr/>
          <p:nvPr/>
        </p:nvSpPr>
        <p:spPr>
          <a:xfrm>
            <a:off x="8759852" y="4777512"/>
            <a:ext cx="768296" cy="731976"/>
          </a:xfrm>
          <a:custGeom>
            <a:avLst/>
            <a:gdLst/>
            <a:ahLst/>
            <a:cxnLst/>
            <a:rect l="l" t="t" r="r" b="b"/>
            <a:pathLst>
              <a:path w="768296" h="731976">
                <a:moveTo>
                  <a:pt x="0" y="0"/>
                </a:moveTo>
                <a:lnTo>
                  <a:pt x="768296" y="0"/>
                </a:lnTo>
                <a:lnTo>
                  <a:pt x="768296" y="731976"/>
                </a:lnTo>
                <a:lnTo>
                  <a:pt x="0" y="7319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19" name="Freeform 19"/>
          <p:cNvSpPr/>
          <p:nvPr/>
        </p:nvSpPr>
        <p:spPr>
          <a:xfrm>
            <a:off x="8759852" y="7712499"/>
            <a:ext cx="768296" cy="759914"/>
          </a:xfrm>
          <a:custGeom>
            <a:avLst/>
            <a:gdLst/>
            <a:ahLst/>
            <a:cxnLst/>
            <a:rect l="l" t="t" r="r" b="b"/>
            <a:pathLst>
              <a:path w="768296" h="759914">
                <a:moveTo>
                  <a:pt x="0" y="0"/>
                </a:moveTo>
                <a:lnTo>
                  <a:pt x="768296" y="0"/>
                </a:lnTo>
                <a:lnTo>
                  <a:pt x="768296" y="759915"/>
                </a:lnTo>
                <a:lnTo>
                  <a:pt x="0" y="7599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20" name="Freeform 20"/>
          <p:cNvSpPr/>
          <p:nvPr/>
        </p:nvSpPr>
        <p:spPr>
          <a:xfrm>
            <a:off x="8759852" y="1890992"/>
            <a:ext cx="768296" cy="713817"/>
          </a:xfrm>
          <a:custGeom>
            <a:avLst/>
            <a:gdLst/>
            <a:ahLst/>
            <a:cxnLst/>
            <a:rect l="l" t="t" r="r" b="b"/>
            <a:pathLst>
              <a:path w="768296" h="713817">
                <a:moveTo>
                  <a:pt x="0" y="0"/>
                </a:moveTo>
                <a:lnTo>
                  <a:pt x="768296" y="0"/>
                </a:lnTo>
                <a:lnTo>
                  <a:pt x="768296" y="713816"/>
                </a:lnTo>
                <a:lnTo>
                  <a:pt x="0" y="7138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PT"/>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2982715" y="1792225"/>
            <a:ext cx="5657850" cy="5657850"/>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FFFFF"/>
            </a:solidFill>
          </p:spPr>
          <p:txBody>
            <a:bodyPr/>
            <a:lstStyle/>
            <a:p>
              <a:endParaRPr lang="pt-PT"/>
            </a:p>
          </p:txBody>
        </p:sp>
      </p:grpSp>
      <p:sp>
        <p:nvSpPr>
          <p:cNvPr id="4" name="TextBox 4"/>
          <p:cNvSpPr txBox="1"/>
          <p:nvPr/>
        </p:nvSpPr>
        <p:spPr>
          <a:xfrm>
            <a:off x="11500277" y="4339378"/>
            <a:ext cx="5759023" cy="490855"/>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(+351) 123456789</a:t>
            </a:r>
          </a:p>
        </p:txBody>
      </p:sp>
      <p:sp>
        <p:nvSpPr>
          <p:cNvPr id="5" name="TextBox 5"/>
          <p:cNvSpPr txBox="1"/>
          <p:nvPr/>
        </p:nvSpPr>
        <p:spPr>
          <a:xfrm>
            <a:off x="11500277" y="3784660"/>
            <a:ext cx="5759023" cy="490855"/>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Telefone</a:t>
            </a:r>
          </a:p>
        </p:txBody>
      </p:sp>
      <p:sp>
        <p:nvSpPr>
          <p:cNvPr id="6" name="TextBox 6"/>
          <p:cNvSpPr txBox="1"/>
          <p:nvPr/>
        </p:nvSpPr>
        <p:spPr>
          <a:xfrm>
            <a:off x="11500277" y="6353864"/>
            <a:ext cx="5759023" cy="490855"/>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alo@xpto.com.pt</a:t>
            </a:r>
          </a:p>
        </p:txBody>
      </p:sp>
      <p:sp>
        <p:nvSpPr>
          <p:cNvPr id="7" name="TextBox 7"/>
          <p:cNvSpPr txBox="1"/>
          <p:nvPr/>
        </p:nvSpPr>
        <p:spPr>
          <a:xfrm>
            <a:off x="11500277" y="5799145"/>
            <a:ext cx="5759023" cy="490855"/>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E-mail</a:t>
            </a:r>
          </a:p>
        </p:txBody>
      </p:sp>
      <p:sp>
        <p:nvSpPr>
          <p:cNvPr id="8" name="TextBox 8"/>
          <p:cNvSpPr txBox="1"/>
          <p:nvPr/>
        </p:nvSpPr>
        <p:spPr>
          <a:xfrm>
            <a:off x="11500277" y="8401050"/>
            <a:ext cx="5759023" cy="490855"/>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www.xpto.com.pt</a:t>
            </a:r>
          </a:p>
        </p:txBody>
      </p:sp>
      <p:sp>
        <p:nvSpPr>
          <p:cNvPr id="9" name="TextBox 9"/>
          <p:cNvSpPr txBox="1"/>
          <p:nvPr/>
        </p:nvSpPr>
        <p:spPr>
          <a:xfrm>
            <a:off x="11500277" y="7846332"/>
            <a:ext cx="5759023" cy="490855"/>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Site</a:t>
            </a:r>
          </a:p>
        </p:txBody>
      </p:sp>
      <p:grpSp>
        <p:nvGrpSpPr>
          <p:cNvPr id="10" name="Group 10"/>
          <p:cNvGrpSpPr/>
          <p:nvPr/>
        </p:nvGrpSpPr>
        <p:grpSpPr>
          <a:xfrm>
            <a:off x="4161652" y="-2828925"/>
            <a:ext cx="5657850" cy="5657850"/>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4F34"/>
            </a:solidFill>
          </p:spPr>
          <p:txBody>
            <a:bodyPr/>
            <a:lstStyle/>
            <a:p>
              <a:endParaRPr lang="pt-PT"/>
            </a:p>
          </p:txBody>
        </p:sp>
      </p:grpSp>
      <p:grpSp>
        <p:nvGrpSpPr>
          <p:cNvPr id="12" name="Group 12"/>
          <p:cNvGrpSpPr/>
          <p:nvPr/>
        </p:nvGrpSpPr>
        <p:grpSpPr>
          <a:xfrm>
            <a:off x="1028700" y="1028700"/>
            <a:ext cx="6779919" cy="2531815"/>
            <a:chOff x="0" y="0"/>
            <a:chExt cx="9039891" cy="3375753"/>
          </a:xfrm>
        </p:grpSpPr>
        <p:sp>
          <p:nvSpPr>
            <p:cNvPr id="13" name="TextBox 13"/>
            <p:cNvSpPr txBox="1"/>
            <p:nvPr/>
          </p:nvSpPr>
          <p:spPr>
            <a:xfrm>
              <a:off x="0" y="-238125"/>
              <a:ext cx="9039891" cy="1863725"/>
            </a:xfrm>
            <a:prstGeom prst="rect">
              <a:avLst/>
            </a:prstGeom>
          </p:spPr>
          <p:txBody>
            <a:bodyPr lIns="0" tIns="0" rIns="0" bIns="0" rtlCol="0" anchor="t">
              <a:spAutoFit/>
            </a:bodyPr>
            <a:lstStyle/>
            <a:p>
              <a:pPr marL="0" lvl="0" indent="0" algn="l">
                <a:lnSpc>
                  <a:spcPts val="9600"/>
                </a:lnSpc>
                <a:spcBef>
                  <a:spcPct val="0"/>
                </a:spcBef>
              </a:pPr>
              <a:r>
                <a:rPr lang="en-US" sz="8000" b="1" u="none">
                  <a:solidFill>
                    <a:srgbClr val="1B1B1B"/>
                  </a:solidFill>
                  <a:latin typeface="Cooper Hewitt Bold"/>
                  <a:ea typeface="Cooper Hewitt Bold"/>
                  <a:cs typeface="Cooper Hewitt Bold"/>
                  <a:sym typeface="Cooper Hewitt Bold"/>
                </a:rPr>
                <a:t>Obrigado/a!</a:t>
              </a:r>
            </a:p>
          </p:txBody>
        </p:sp>
        <p:sp>
          <p:nvSpPr>
            <p:cNvPr id="14" name="TextBox 14"/>
            <p:cNvSpPr txBox="1"/>
            <p:nvPr/>
          </p:nvSpPr>
          <p:spPr>
            <a:xfrm>
              <a:off x="0" y="2191054"/>
              <a:ext cx="7567422" cy="1037378"/>
            </a:xfrm>
            <a:prstGeom prst="rect">
              <a:avLst/>
            </a:prstGeom>
          </p:spPr>
          <p:txBody>
            <a:bodyPr lIns="0" tIns="0" rIns="0" bIns="0" rtlCol="0" anchor="t">
              <a:spAutoFit/>
            </a:bodyPr>
            <a:lstStyle/>
            <a:p>
              <a:pPr marL="0" lvl="0" indent="0" algn="l">
                <a:lnSpc>
                  <a:spcPts val="2990"/>
                </a:lnSpc>
                <a:spcBef>
                  <a:spcPct val="0"/>
                </a:spcBef>
              </a:pPr>
              <a:r>
                <a:rPr lang="en-US" sz="2300">
                  <a:solidFill>
                    <a:srgbClr val="1B1B1B"/>
                  </a:solidFill>
                  <a:latin typeface="Cooper Hewitt"/>
                  <a:ea typeface="Cooper Hewitt"/>
                  <a:cs typeface="Cooper Hewitt"/>
                  <a:sym typeface="Cooper Hewitt"/>
                </a:rPr>
                <a:t>Sinta-se à vontade para entrar em contacto connosco se tiver alguma questão.</a:t>
              </a:r>
            </a:p>
          </p:txBody>
        </p:sp>
      </p:grpSp>
      <p:grpSp>
        <p:nvGrpSpPr>
          <p:cNvPr id="15" name="Group 15"/>
          <p:cNvGrpSpPr/>
          <p:nvPr/>
        </p:nvGrpSpPr>
        <p:grpSpPr>
          <a:xfrm>
            <a:off x="1767266" y="4945371"/>
            <a:ext cx="6156957" cy="6156933"/>
            <a:chOff x="0" y="0"/>
            <a:chExt cx="6350000" cy="6349975"/>
          </a:xfrm>
        </p:grpSpPr>
        <p:sp>
          <p:nvSpPr>
            <p:cNvPr id="16" name="Freeform 16"/>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1045" b="-48954"/>
              </a:stretch>
            </a:blipFill>
          </p:spPr>
          <p:txBody>
            <a:bodyPr/>
            <a:lstStyle/>
            <a:p>
              <a:endParaRPr lang="pt-PT"/>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790575"/>
            <a:ext cx="5059131" cy="2676471"/>
          </a:xfrm>
          <a:prstGeom prst="rect">
            <a:avLst/>
          </a:prstGeom>
        </p:spPr>
        <p:txBody>
          <a:bodyPr lIns="0" tIns="0" rIns="0" bIns="0" rtlCol="0" anchor="t">
            <a:spAutoFit/>
          </a:bodyPr>
          <a:lstStyle/>
          <a:p>
            <a:pPr marL="0" lvl="0" indent="0" algn="l">
              <a:lnSpc>
                <a:spcPts val="9600"/>
              </a:lnSpc>
              <a:spcBef>
                <a:spcPct val="0"/>
              </a:spcBef>
            </a:pPr>
            <a:r>
              <a:rPr lang="en-US" sz="8000" b="1" u="none">
                <a:solidFill>
                  <a:srgbClr val="1B1B1B"/>
                </a:solidFill>
                <a:latin typeface="Cooper Hewitt Bold"/>
                <a:ea typeface="Cooper Hewitt Bold"/>
                <a:cs typeface="Cooper Hewitt Bold"/>
                <a:sym typeface="Cooper Hewitt Bold"/>
              </a:rPr>
              <a:t>Página de recursos</a:t>
            </a:r>
          </a:p>
        </p:txBody>
      </p:sp>
      <p:sp>
        <p:nvSpPr>
          <p:cNvPr id="3" name="TextBox 3"/>
          <p:cNvSpPr txBox="1"/>
          <p:nvPr/>
        </p:nvSpPr>
        <p:spPr>
          <a:xfrm>
            <a:off x="1028700" y="8513445"/>
            <a:ext cx="5243646" cy="744855"/>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Poderá usar estes elementos, ilustrações e imagens na sua apresentação. </a:t>
            </a:r>
          </a:p>
        </p:txBody>
      </p:sp>
      <p:sp>
        <p:nvSpPr>
          <p:cNvPr id="4" name="Freeform 4"/>
          <p:cNvSpPr/>
          <p:nvPr/>
        </p:nvSpPr>
        <p:spPr>
          <a:xfrm>
            <a:off x="15976582" y="3151675"/>
            <a:ext cx="972352" cy="972352"/>
          </a:xfrm>
          <a:custGeom>
            <a:avLst/>
            <a:gdLst/>
            <a:ahLst/>
            <a:cxnLst/>
            <a:rect l="l" t="t" r="r" b="b"/>
            <a:pathLst>
              <a:path w="972352" h="972352">
                <a:moveTo>
                  <a:pt x="0" y="0"/>
                </a:moveTo>
                <a:lnTo>
                  <a:pt x="972352" y="0"/>
                </a:lnTo>
                <a:lnTo>
                  <a:pt x="972352" y="972351"/>
                </a:lnTo>
                <a:lnTo>
                  <a:pt x="0" y="9723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PT"/>
          </a:p>
        </p:txBody>
      </p:sp>
      <p:sp>
        <p:nvSpPr>
          <p:cNvPr id="5" name="Freeform 5"/>
          <p:cNvSpPr/>
          <p:nvPr/>
        </p:nvSpPr>
        <p:spPr>
          <a:xfrm>
            <a:off x="14305061" y="3007148"/>
            <a:ext cx="896331" cy="972352"/>
          </a:xfrm>
          <a:custGeom>
            <a:avLst/>
            <a:gdLst/>
            <a:ahLst/>
            <a:cxnLst/>
            <a:rect l="l" t="t" r="r" b="b"/>
            <a:pathLst>
              <a:path w="896331" h="972352">
                <a:moveTo>
                  <a:pt x="0" y="0"/>
                </a:moveTo>
                <a:lnTo>
                  <a:pt x="896331" y="0"/>
                </a:lnTo>
                <a:lnTo>
                  <a:pt x="896331" y="972352"/>
                </a:lnTo>
                <a:lnTo>
                  <a:pt x="0" y="9723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PT"/>
          </a:p>
        </p:txBody>
      </p:sp>
      <p:sp>
        <p:nvSpPr>
          <p:cNvPr id="6" name="Freeform 6"/>
          <p:cNvSpPr/>
          <p:nvPr/>
        </p:nvSpPr>
        <p:spPr>
          <a:xfrm>
            <a:off x="12485787" y="2981734"/>
            <a:ext cx="972352" cy="914010"/>
          </a:xfrm>
          <a:custGeom>
            <a:avLst/>
            <a:gdLst/>
            <a:ahLst/>
            <a:cxnLst/>
            <a:rect l="l" t="t" r="r" b="b"/>
            <a:pathLst>
              <a:path w="972352" h="914010">
                <a:moveTo>
                  <a:pt x="0" y="0"/>
                </a:moveTo>
                <a:lnTo>
                  <a:pt x="972352" y="0"/>
                </a:lnTo>
                <a:lnTo>
                  <a:pt x="972352" y="914011"/>
                </a:lnTo>
                <a:lnTo>
                  <a:pt x="0" y="9140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PT"/>
          </a:p>
        </p:txBody>
      </p:sp>
      <p:sp>
        <p:nvSpPr>
          <p:cNvPr id="7" name="Freeform 7"/>
          <p:cNvSpPr/>
          <p:nvPr/>
        </p:nvSpPr>
        <p:spPr>
          <a:xfrm>
            <a:off x="10765644" y="3099300"/>
            <a:ext cx="972352" cy="926386"/>
          </a:xfrm>
          <a:custGeom>
            <a:avLst/>
            <a:gdLst/>
            <a:ahLst/>
            <a:cxnLst/>
            <a:rect l="l" t="t" r="r" b="b"/>
            <a:pathLst>
              <a:path w="972352" h="926386">
                <a:moveTo>
                  <a:pt x="0" y="0"/>
                </a:moveTo>
                <a:lnTo>
                  <a:pt x="972352" y="0"/>
                </a:lnTo>
                <a:lnTo>
                  <a:pt x="972352" y="926386"/>
                </a:lnTo>
                <a:lnTo>
                  <a:pt x="0" y="926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pt-PT"/>
          </a:p>
        </p:txBody>
      </p:sp>
      <p:sp>
        <p:nvSpPr>
          <p:cNvPr id="8" name="Freeform 8"/>
          <p:cNvSpPr/>
          <p:nvPr/>
        </p:nvSpPr>
        <p:spPr>
          <a:xfrm>
            <a:off x="8923454" y="3012673"/>
            <a:ext cx="972352" cy="961744"/>
          </a:xfrm>
          <a:custGeom>
            <a:avLst/>
            <a:gdLst/>
            <a:ahLst/>
            <a:cxnLst/>
            <a:rect l="l" t="t" r="r" b="b"/>
            <a:pathLst>
              <a:path w="972352" h="961744">
                <a:moveTo>
                  <a:pt x="0" y="0"/>
                </a:moveTo>
                <a:lnTo>
                  <a:pt x="972351" y="0"/>
                </a:lnTo>
                <a:lnTo>
                  <a:pt x="972351" y="961744"/>
                </a:lnTo>
                <a:lnTo>
                  <a:pt x="0" y="9617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pt-PT"/>
          </a:p>
        </p:txBody>
      </p:sp>
      <p:sp>
        <p:nvSpPr>
          <p:cNvPr id="9" name="Freeform 9"/>
          <p:cNvSpPr/>
          <p:nvPr/>
        </p:nvSpPr>
        <p:spPr>
          <a:xfrm>
            <a:off x="8923454" y="1312869"/>
            <a:ext cx="972352" cy="862741"/>
          </a:xfrm>
          <a:custGeom>
            <a:avLst/>
            <a:gdLst/>
            <a:ahLst/>
            <a:cxnLst/>
            <a:rect l="l" t="t" r="r" b="b"/>
            <a:pathLst>
              <a:path w="972352" h="862741">
                <a:moveTo>
                  <a:pt x="0" y="0"/>
                </a:moveTo>
                <a:lnTo>
                  <a:pt x="972351" y="0"/>
                </a:lnTo>
                <a:lnTo>
                  <a:pt x="972351" y="862741"/>
                </a:lnTo>
                <a:lnTo>
                  <a:pt x="0" y="86274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pt-PT"/>
          </a:p>
        </p:txBody>
      </p:sp>
      <p:sp>
        <p:nvSpPr>
          <p:cNvPr id="10" name="Freeform 10"/>
          <p:cNvSpPr/>
          <p:nvPr/>
        </p:nvSpPr>
        <p:spPr>
          <a:xfrm>
            <a:off x="16049067" y="1402149"/>
            <a:ext cx="827383" cy="972352"/>
          </a:xfrm>
          <a:custGeom>
            <a:avLst/>
            <a:gdLst/>
            <a:ahLst/>
            <a:cxnLst/>
            <a:rect l="l" t="t" r="r" b="b"/>
            <a:pathLst>
              <a:path w="827383" h="972352">
                <a:moveTo>
                  <a:pt x="0" y="0"/>
                </a:moveTo>
                <a:lnTo>
                  <a:pt x="827382" y="0"/>
                </a:lnTo>
                <a:lnTo>
                  <a:pt x="827382" y="972352"/>
                </a:lnTo>
                <a:lnTo>
                  <a:pt x="0" y="97235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pt-PT"/>
          </a:p>
        </p:txBody>
      </p:sp>
      <p:sp>
        <p:nvSpPr>
          <p:cNvPr id="11" name="Freeform 11"/>
          <p:cNvSpPr/>
          <p:nvPr/>
        </p:nvSpPr>
        <p:spPr>
          <a:xfrm>
            <a:off x="14267051" y="1402149"/>
            <a:ext cx="972352" cy="793792"/>
          </a:xfrm>
          <a:custGeom>
            <a:avLst/>
            <a:gdLst/>
            <a:ahLst/>
            <a:cxnLst/>
            <a:rect l="l" t="t" r="r" b="b"/>
            <a:pathLst>
              <a:path w="972352" h="793792">
                <a:moveTo>
                  <a:pt x="0" y="0"/>
                </a:moveTo>
                <a:lnTo>
                  <a:pt x="972351" y="0"/>
                </a:lnTo>
                <a:lnTo>
                  <a:pt x="972351" y="793792"/>
                </a:lnTo>
                <a:lnTo>
                  <a:pt x="0" y="79379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pt-PT"/>
          </a:p>
        </p:txBody>
      </p:sp>
      <p:sp>
        <p:nvSpPr>
          <p:cNvPr id="12" name="Freeform 12"/>
          <p:cNvSpPr/>
          <p:nvPr/>
        </p:nvSpPr>
        <p:spPr>
          <a:xfrm>
            <a:off x="12485787" y="1464910"/>
            <a:ext cx="972352" cy="668271"/>
          </a:xfrm>
          <a:custGeom>
            <a:avLst/>
            <a:gdLst/>
            <a:ahLst/>
            <a:cxnLst/>
            <a:rect l="l" t="t" r="r" b="b"/>
            <a:pathLst>
              <a:path w="972352" h="668271">
                <a:moveTo>
                  <a:pt x="0" y="0"/>
                </a:moveTo>
                <a:lnTo>
                  <a:pt x="972352" y="0"/>
                </a:lnTo>
                <a:lnTo>
                  <a:pt x="972352" y="668271"/>
                </a:lnTo>
                <a:lnTo>
                  <a:pt x="0" y="668271"/>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pt-PT"/>
          </a:p>
        </p:txBody>
      </p:sp>
      <p:sp>
        <p:nvSpPr>
          <p:cNvPr id="13" name="Freeform 13"/>
          <p:cNvSpPr/>
          <p:nvPr/>
        </p:nvSpPr>
        <p:spPr>
          <a:xfrm>
            <a:off x="10894702" y="1312869"/>
            <a:ext cx="714236" cy="972352"/>
          </a:xfrm>
          <a:custGeom>
            <a:avLst/>
            <a:gdLst/>
            <a:ahLst/>
            <a:cxnLst/>
            <a:rect l="l" t="t" r="r" b="b"/>
            <a:pathLst>
              <a:path w="714236" h="972352">
                <a:moveTo>
                  <a:pt x="0" y="0"/>
                </a:moveTo>
                <a:lnTo>
                  <a:pt x="714236" y="0"/>
                </a:lnTo>
                <a:lnTo>
                  <a:pt x="714236" y="972352"/>
                </a:lnTo>
                <a:lnTo>
                  <a:pt x="0" y="97235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pt-PT"/>
          </a:p>
        </p:txBody>
      </p:sp>
      <p:sp>
        <p:nvSpPr>
          <p:cNvPr id="14" name="Freeform 14"/>
          <p:cNvSpPr/>
          <p:nvPr/>
        </p:nvSpPr>
        <p:spPr>
          <a:xfrm>
            <a:off x="8923454" y="8357822"/>
            <a:ext cx="731916" cy="972352"/>
          </a:xfrm>
          <a:custGeom>
            <a:avLst/>
            <a:gdLst/>
            <a:ahLst/>
            <a:cxnLst/>
            <a:rect l="l" t="t" r="r" b="b"/>
            <a:pathLst>
              <a:path w="731916" h="972352">
                <a:moveTo>
                  <a:pt x="0" y="0"/>
                </a:moveTo>
                <a:lnTo>
                  <a:pt x="731915" y="0"/>
                </a:lnTo>
                <a:lnTo>
                  <a:pt x="731915" y="972352"/>
                </a:lnTo>
                <a:lnTo>
                  <a:pt x="0" y="97235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pt-PT"/>
          </a:p>
        </p:txBody>
      </p:sp>
      <p:sp>
        <p:nvSpPr>
          <p:cNvPr id="15" name="Freeform 15"/>
          <p:cNvSpPr/>
          <p:nvPr/>
        </p:nvSpPr>
        <p:spPr>
          <a:xfrm>
            <a:off x="10765644" y="4839766"/>
            <a:ext cx="972352" cy="917546"/>
          </a:xfrm>
          <a:custGeom>
            <a:avLst/>
            <a:gdLst/>
            <a:ahLst/>
            <a:cxnLst/>
            <a:rect l="l" t="t" r="r" b="b"/>
            <a:pathLst>
              <a:path w="972352" h="917546">
                <a:moveTo>
                  <a:pt x="0" y="0"/>
                </a:moveTo>
                <a:lnTo>
                  <a:pt x="972352" y="0"/>
                </a:lnTo>
                <a:lnTo>
                  <a:pt x="972352" y="917546"/>
                </a:lnTo>
                <a:lnTo>
                  <a:pt x="0" y="917546"/>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pt-PT"/>
          </a:p>
        </p:txBody>
      </p:sp>
      <p:sp>
        <p:nvSpPr>
          <p:cNvPr id="16" name="Freeform 16"/>
          <p:cNvSpPr/>
          <p:nvPr/>
        </p:nvSpPr>
        <p:spPr>
          <a:xfrm>
            <a:off x="8923454" y="4811479"/>
            <a:ext cx="972352" cy="968816"/>
          </a:xfrm>
          <a:custGeom>
            <a:avLst/>
            <a:gdLst/>
            <a:ahLst/>
            <a:cxnLst/>
            <a:rect l="l" t="t" r="r" b="b"/>
            <a:pathLst>
              <a:path w="972352" h="968816">
                <a:moveTo>
                  <a:pt x="0" y="0"/>
                </a:moveTo>
                <a:lnTo>
                  <a:pt x="972351" y="0"/>
                </a:lnTo>
                <a:lnTo>
                  <a:pt x="972351" y="968816"/>
                </a:lnTo>
                <a:lnTo>
                  <a:pt x="0" y="968816"/>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pt-PT"/>
          </a:p>
        </p:txBody>
      </p:sp>
      <p:sp>
        <p:nvSpPr>
          <p:cNvPr id="17" name="Freeform 17"/>
          <p:cNvSpPr/>
          <p:nvPr/>
        </p:nvSpPr>
        <p:spPr>
          <a:xfrm>
            <a:off x="12423088" y="4744298"/>
            <a:ext cx="1097750" cy="944065"/>
          </a:xfrm>
          <a:custGeom>
            <a:avLst/>
            <a:gdLst/>
            <a:ahLst/>
            <a:cxnLst/>
            <a:rect l="l" t="t" r="r" b="b"/>
            <a:pathLst>
              <a:path w="1097750" h="944065">
                <a:moveTo>
                  <a:pt x="0" y="0"/>
                </a:moveTo>
                <a:lnTo>
                  <a:pt x="1097750" y="0"/>
                </a:lnTo>
                <a:lnTo>
                  <a:pt x="1097750" y="944065"/>
                </a:lnTo>
                <a:lnTo>
                  <a:pt x="0" y="944065"/>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pt-PT"/>
          </a:p>
        </p:txBody>
      </p:sp>
      <p:sp>
        <p:nvSpPr>
          <p:cNvPr id="18" name="Freeform 18"/>
          <p:cNvSpPr/>
          <p:nvPr/>
        </p:nvSpPr>
        <p:spPr>
          <a:xfrm>
            <a:off x="14332464" y="4790706"/>
            <a:ext cx="841526" cy="972352"/>
          </a:xfrm>
          <a:custGeom>
            <a:avLst/>
            <a:gdLst/>
            <a:ahLst/>
            <a:cxnLst/>
            <a:rect l="l" t="t" r="r" b="b"/>
            <a:pathLst>
              <a:path w="841526" h="972352">
                <a:moveTo>
                  <a:pt x="0" y="0"/>
                </a:moveTo>
                <a:lnTo>
                  <a:pt x="841526" y="0"/>
                </a:lnTo>
                <a:lnTo>
                  <a:pt x="841526" y="972352"/>
                </a:lnTo>
                <a:lnTo>
                  <a:pt x="0" y="972352"/>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pt-PT"/>
          </a:p>
        </p:txBody>
      </p:sp>
      <p:sp>
        <p:nvSpPr>
          <p:cNvPr id="19" name="Freeform 19"/>
          <p:cNvSpPr/>
          <p:nvPr/>
        </p:nvSpPr>
        <p:spPr>
          <a:xfrm>
            <a:off x="15976582" y="4901201"/>
            <a:ext cx="972352" cy="929922"/>
          </a:xfrm>
          <a:custGeom>
            <a:avLst/>
            <a:gdLst/>
            <a:ahLst/>
            <a:cxnLst/>
            <a:rect l="l" t="t" r="r" b="b"/>
            <a:pathLst>
              <a:path w="972352" h="929922">
                <a:moveTo>
                  <a:pt x="0" y="0"/>
                </a:moveTo>
                <a:lnTo>
                  <a:pt x="972352" y="0"/>
                </a:lnTo>
                <a:lnTo>
                  <a:pt x="972352" y="929921"/>
                </a:lnTo>
                <a:lnTo>
                  <a:pt x="0" y="929921"/>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endParaRPr lang="pt-PT"/>
          </a:p>
        </p:txBody>
      </p:sp>
      <p:sp>
        <p:nvSpPr>
          <p:cNvPr id="20" name="Freeform 20"/>
          <p:cNvSpPr/>
          <p:nvPr/>
        </p:nvSpPr>
        <p:spPr>
          <a:xfrm>
            <a:off x="16038459" y="6608296"/>
            <a:ext cx="848598" cy="972352"/>
          </a:xfrm>
          <a:custGeom>
            <a:avLst/>
            <a:gdLst/>
            <a:ahLst/>
            <a:cxnLst/>
            <a:rect l="l" t="t" r="r" b="b"/>
            <a:pathLst>
              <a:path w="848598" h="972352">
                <a:moveTo>
                  <a:pt x="0" y="0"/>
                </a:moveTo>
                <a:lnTo>
                  <a:pt x="848598" y="0"/>
                </a:lnTo>
                <a:lnTo>
                  <a:pt x="848598" y="972352"/>
                </a:lnTo>
                <a:lnTo>
                  <a:pt x="0" y="972352"/>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endParaRPr lang="pt-PT"/>
          </a:p>
        </p:txBody>
      </p:sp>
      <p:sp>
        <p:nvSpPr>
          <p:cNvPr id="21" name="Freeform 21"/>
          <p:cNvSpPr/>
          <p:nvPr/>
        </p:nvSpPr>
        <p:spPr>
          <a:xfrm>
            <a:off x="14387269" y="6574264"/>
            <a:ext cx="731916" cy="972352"/>
          </a:xfrm>
          <a:custGeom>
            <a:avLst/>
            <a:gdLst/>
            <a:ahLst/>
            <a:cxnLst/>
            <a:rect l="l" t="t" r="r" b="b"/>
            <a:pathLst>
              <a:path w="731916" h="972352">
                <a:moveTo>
                  <a:pt x="0" y="0"/>
                </a:moveTo>
                <a:lnTo>
                  <a:pt x="731915" y="0"/>
                </a:lnTo>
                <a:lnTo>
                  <a:pt x="731915" y="972352"/>
                </a:lnTo>
                <a:lnTo>
                  <a:pt x="0" y="972352"/>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endParaRPr lang="pt-PT"/>
          </a:p>
        </p:txBody>
      </p:sp>
      <p:sp>
        <p:nvSpPr>
          <p:cNvPr id="22" name="Freeform 22"/>
          <p:cNvSpPr/>
          <p:nvPr/>
        </p:nvSpPr>
        <p:spPr>
          <a:xfrm>
            <a:off x="10960998" y="8357822"/>
            <a:ext cx="581643" cy="972352"/>
          </a:xfrm>
          <a:custGeom>
            <a:avLst/>
            <a:gdLst/>
            <a:ahLst/>
            <a:cxnLst/>
            <a:rect l="l" t="t" r="r" b="b"/>
            <a:pathLst>
              <a:path w="581643" h="972352">
                <a:moveTo>
                  <a:pt x="0" y="0"/>
                </a:moveTo>
                <a:lnTo>
                  <a:pt x="581643" y="0"/>
                </a:lnTo>
                <a:lnTo>
                  <a:pt x="581643" y="972352"/>
                </a:lnTo>
                <a:lnTo>
                  <a:pt x="0" y="972352"/>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endParaRPr lang="pt-PT"/>
          </a:p>
        </p:txBody>
      </p:sp>
      <p:sp>
        <p:nvSpPr>
          <p:cNvPr id="23" name="Freeform 23"/>
          <p:cNvSpPr/>
          <p:nvPr/>
        </p:nvSpPr>
        <p:spPr>
          <a:xfrm>
            <a:off x="12616613" y="6536917"/>
            <a:ext cx="710701" cy="972352"/>
          </a:xfrm>
          <a:custGeom>
            <a:avLst/>
            <a:gdLst/>
            <a:ahLst/>
            <a:cxnLst/>
            <a:rect l="l" t="t" r="r" b="b"/>
            <a:pathLst>
              <a:path w="710701" h="972352">
                <a:moveTo>
                  <a:pt x="0" y="0"/>
                </a:moveTo>
                <a:lnTo>
                  <a:pt x="710700" y="0"/>
                </a:lnTo>
                <a:lnTo>
                  <a:pt x="710700" y="972352"/>
                </a:lnTo>
                <a:lnTo>
                  <a:pt x="0" y="972352"/>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endParaRPr lang="pt-PT"/>
          </a:p>
        </p:txBody>
      </p:sp>
      <p:sp>
        <p:nvSpPr>
          <p:cNvPr id="24" name="Freeform 24"/>
          <p:cNvSpPr/>
          <p:nvPr/>
        </p:nvSpPr>
        <p:spPr>
          <a:xfrm>
            <a:off x="10765644" y="6571391"/>
            <a:ext cx="972352" cy="972352"/>
          </a:xfrm>
          <a:custGeom>
            <a:avLst/>
            <a:gdLst/>
            <a:ahLst/>
            <a:cxnLst/>
            <a:rect l="l" t="t" r="r" b="b"/>
            <a:pathLst>
              <a:path w="972352" h="972352">
                <a:moveTo>
                  <a:pt x="0" y="0"/>
                </a:moveTo>
                <a:lnTo>
                  <a:pt x="972352" y="0"/>
                </a:lnTo>
                <a:lnTo>
                  <a:pt x="972352" y="972352"/>
                </a:lnTo>
                <a:lnTo>
                  <a:pt x="0" y="972352"/>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txBody>
          <a:bodyPr/>
          <a:lstStyle/>
          <a:p>
            <a:endParaRPr lang="pt-PT"/>
          </a:p>
        </p:txBody>
      </p:sp>
      <p:sp>
        <p:nvSpPr>
          <p:cNvPr id="25" name="Freeform 25"/>
          <p:cNvSpPr/>
          <p:nvPr/>
        </p:nvSpPr>
        <p:spPr>
          <a:xfrm>
            <a:off x="8923454" y="6617357"/>
            <a:ext cx="972352" cy="903403"/>
          </a:xfrm>
          <a:custGeom>
            <a:avLst/>
            <a:gdLst/>
            <a:ahLst/>
            <a:cxnLst/>
            <a:rect l="l" t="t" r="r" b="b"/>
            <a:pathLst>
              <a:path w="972352" h="903403">
                <a:moveTo>
                  <a:pt x="0" y="0"/>
                </a:moveTo>
                <a:lnTo>
                  <a:pt x="972351" y="0"/>
                </a:lnTo>
                <a:lnTo>
                  <a:pt x="972351" y="903403"/>
                </a:lnTo>
                <a:lnTo>
                  <a:pt x="0" y="903403"/>
                </a:lnTo>
                <a:lnTo>
                  <a:pt x="0" y="0"/>
                </a:lnTo>
                <a:close/>
              </a:path>
            </a:pathLst>
          </a:custGeom>
          <a:blipFill>
            <a:blip r:embed="rId44">
              <a:extLst>
                <a:ext uri="{96DAC541-7B7A-43D3-8B79-37D633B846F1}">
                  <asvg:svgBlip xmlns:asvg="http://schemas.microsoft.com/office/drawing/2016/SVG/main" r:embed="rId45"/>
                </a:ext>
              </a:extLst>
            </a:blip>
            <a:stretch>
              <a:fillRect/>
            </a:stretch>
          </a:blipFill>
        </p:spPr>
        <p:txBody>
          <a:bodyPr/>
          <a:lstStyle/>
          <a:p>
            <a:endParaRPr lang="pt-PT"/>
          </a:p>
        </p:txBody>
      </p:sp>
      <p:sp>
        <p:nvSpPr>
          <p:cNvPr id="26" name="Freeform 26"/>
          <p:cNvSpPr/>
          <p:nvPr/>
        </p:nvSpPr>
        <p:spPr>
          <a:xfrm>
            <a:off x="14268819" y="8357822"/>
            <a:ext cx="968816" cy="972352"/>
          </a:xfrm>
          <a:custGeom>
            <a:avLst/>
            <a:gdLst/>
            <a:ahLst/>
            <a:cxnLst/>
            <a:rect l="l" t="t" r="r" b="b"/>
            <a:pathLst>
              <a:path w="968816" h="972352">
                <a:moveTo>
                  <a:pt x="0" y="0"/>
                </a:moveTo>
                <a:lnTo>
                  <a:pt x="968815" y="0"/>
                </a:lnTo>
                <a:lnTo>
                  <a:pt x="968815" y="972352"/>
                </a:lnTo>
                <a:lnTo>
                  <a:pt x="0" y="972352"/>
                </a:lnTo>
                <a:lnTo>
                  <a:pt x="0" y="0"/>
                </a:lnTo>
                <a:close/>
              </a:path>
            </a:pathLst>
          </a:custGeom>
          <a:blipFill>
            <a:blip r:embed="rId46">
              <a:extLst>
                <a:ext uri="{96DAC541-7B7A-43D3-8B79-37D633B846F1}">
                  <asvg:svgBlip xmlns:asvg="http://schemas.microsoft.com/office/drawing/2016/SVG/main" r:embed="rId47"/>
                </a:ext>
              </a:extLst>
            </a:blip>
            <a:stretch>
              <a:fillRect/>
            </a:stretch>
          </a:blipFill>
        </p:spPr>
        <p:txBody>
          <a:bodyPr/>
          <a:lstStyle/>
          <a:p>
            <a:endParaRPr lang="pt-PT"/>
          </a:p>
        </p:txBody>
      </p:sp>
      <p:sp>
        <p:nvSpPr>
          <p:cNvPr id="27" name="Freeform 27"/>
          <p:cNvSpPr/>
          <p:nvPr/>
        </p:nvSpPr>
        <p:spPr>
          <a:xfrm>
            <a:off x="12659043" y="8357822"/>
            <a:ext cx="625841" cy="972352"/>
          </a:xfrm>
          <a:custGeom>
            <a:avLst/>
            <a:gdLst/>
            <a:ahLst/>
            <a:cxnLst/>
            <a:rect l="l" t="t" r="r" b="b"/>
            <a:pathLst>
              <a:path w="625841" h="972352">
                <a:moveTo>
                  <a:pt x="0" y="0"/>
                </a:moveTo>
                <a:lnTo>
                  <a:pt x="625840" y="0"/>
                </a:lnTo>
                <a:lnTo>
                  <a:pt x="625840" y="972352"/>
                </a:lnTo>
                <a:lnTo>
                  <a:pt x="0" y="972352"/>
                </a:lnTo>
                <a:lnTo>
                  <a:pt x="0" y="0"/>
                </a:lnTo>
                <a:close/>
              </a:path>
            </a:pathLst>
          </a:custGeom>
          <a:blipFill>
            <a:blip r:embed="rId48">
              <a:extLst>
                <a:ext uri="{96DAC541-7B7A-43D3-8B79-37D633B846F1}">
                  <asvg:svgBlip xmlns:asvg="http://schemas.microsoft.com/office/drawing/2016/SVG/main" r:embed="rId49"/>
                </a:ext>
              </a:extLst>
            </a:blip>
            <a:stretch>
              <a:fillRect/>
            </a:stretch>
          </a:blipFill>
        </p:spPr>
        <p:txBody>
          <a:bodyPr/>
          <a:lstStyle/>
          <a:p>
            <a:endParaRPr lang="pt-PT"/>
          </a:p>
        </p:txBody>
      </p:sp>
      <p:sp>
        <p:nvSpPr>
          <p:cNvPr id="28" name="Freeform 28"/>
          <p:cNvSpPr/>
          <p:nvPr/>
        </p:nvSpPr>
        <p:spPr>
          <a:xfrm>
            <a:off x="15976582" y="8357822"/>
            <a:ext cx="972352" cy="972352"/>
          </a:xfrm>
          <a:custGeom>
            <a:avLst/>
            <a:gdLst/>
            <a:ahLst/>
            <a:cxnLst/>
            <a:rect l="l" t="t" r="r" b="b"/>
            <a:pathLst>
              <a:path w="972352" h="972352">
                <a:moveTo>
                  <a:pt x="0" y="0"/>
                </a:moveTo>
                <a:lnTo>
                  <a:pt x="972352" y="0"/>
                </a:lnTo>
                <a:lnTo>
                  <a:pt x="972352" y="972352"/>
                </a:lnTo>
                <a:lnTo>
                  <a:pt x="0" y="972352"/>
                </a:lnTo>
                <a:lnTo>
                  <a:pt x="0" y="0"/>
                </a:lnTo>
                <a:close/>
              </a:path>
            </a:pathLst>
          </a:custGeom>
          <a:blipFill>
            <a:blip r:embed="rId50">
              <a:extLst>
                <a:ext uri="{96DAC541-7B7A-43D3-8B79-37D633B846F1}">
                  <asvg:svgBlip xmlns:asvg="http://schemas.microsoft.com/office/drawing/2016/SVG/main" r:embed="rId51"/>
                </a:ext>
              </a:extLst>
            </a:blip>
            <a:stretch>
              <a:fillRect/>
            </a:stretch>
          </a:blipFill>
        </p:spPr>
        <p:txBody>
          <a:bodyPr/>
          <a:lstStyle/>
          <a:p>
            <a:endParaRPr lang="pt-P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4F34"/>
        </a:solidFill>
        <a:effectLst/>
      </p:bgPr>
    </p:bg>
    <p:spTree>
      <p:nvGrpSpPr>
        <p:cNvPr id="1" name=""/>
        <p:cNvGrpSpPr/>
        <p:nvPr/>
      </p:nvGrpSpPr>
      <p:grpSpPr>
        <a:xfrm>
          <a:off x="0" y="0"/>
          <a:ext cx="0" cy="0"/>
          <a:chOff x="0" y="0"/>
          <a:chExt cx="0" cy="0"/>
        </a:xfrm>
      </p:grpSpPr>
      <p:sp>
        <p:nvSpPr>
          <p:cNvPr id="2" name="AutoShape 2"/>
          <p:cNvSpPr/>
          <p:nvPr/>
        </p:nvSpPr>
        <p:spPr>
          <a:xfrm>
            <a:off x="0" y="1028700"/>
            <a:ext cx="18288000" cy="8229600"/>
          </a:xfrm>
          <a:prstGeom prst="rect">
            <a:avLst/>
          </a:prstGeom>
          <a:solidFill>
            <a:srgbClr val="FFFFFF"/>
          </a:solidFill>
        </p:spPr>
        <p:txBody>
          <a:bodyPr/>
          <a:lstStyle/>
          <a:p>
            <a:endParaRPr lang="pt-PT"/>
          </a:p>
        </p:txBody>
      </p:sp>
      <p:grpSp>
        <p:nvGrpSpPr>
          <p:cNvPr id="3" name="Group 3"/>
          <p:cNvGrpSpPr/>
          <p:nvPr/>
        </p:nvGrpSpPr>
        <p:grpSpPr>
          <a:xfrm>
            <a:off x="2225238" y="3575064"/>
            <a:ext cx="6378583" cy="2184373"/>
            <a:chOff x="0" y="0"/>
            <a:chExt cx="8504778" cy="2912497"/>
          </a:xfrm>
        </p:grpSpPr>
        <p:sp>
          <p:nvSpPr>
            <p:cNvPr id="4" name="TextBox 4"/>
            <p:cNvSpPr txBox="1"/>
            <p:nvPr/>
          </p:nvSpPr>
          <p:spPr>
            <a:xfrm>
              <a:off x="0" y="1048808"/>
              <a:ext cx="8504778"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SUMÁRIO</a:t>
              </a:r>
            </a:p>
          </p:txBody>
        </p:sp>
        <p:sp>
          <p:nvSpPr>
            <p:cNvPr id="5" name="TextBox 5"/>
            <p:cNvSpPr txBox="1"/>
            <p:nvPr/>
          </p:nvSpPr>
          <p:spPr>
            <a:xfrm>
              <a:off x="0" y="-95250"/>
              <a:ext cx="8504778" cy="622723"/>
            </a:xfrm>
            <a:prstGeom prst="rect">
              <a:avLst/>
            </a:prstGeom>
          </p:spPr>
          <p:txBody>
            <a:bodyPr lIns="0" tIns="0" rIns="0" bIns="0" rtlCol="0" anchor="t">
              <a:spAutoFit/>
            </a:bodyPr>
            <a:lstStyle/>
            <a:p>
              <a:pPr marL="0" lvl="0" indent="0" algn="l">
                <a:lnSpc>
                  <a:spcPts val="3380"/>
                </a:lnSpc>
                <a:spcBef>
                  <a:spcPct val="0"/>
                </a:spcBef>
              </a:pPr>
              <a:endParaRPr/>
            </a:p>
          </p:txBody>
        </p:sp>
      </p:grpSp>
      <p:sp>
        <p:nvSpPr>
          <p:cNvPr id="6" name="TextBox 6"/>
          <p:cNvSpPr txBox="1"/>
          <p:nvPr/>
        </p:nvSpPr>
        <p:spPr>
          <a:xfrm>
            <a:off x="9802992" y="2938780"/>
            <a:ext cx="6259770" cy="4123690"/>
          </a:xfrm>
          <a:prstGeom prst="rect">
            <a:avLst/>
          </a:prstGeom>
        </p:spPr>
        <p:txBody>
          <a:bodyPr lIns="0" tIns="0" rIns="0" bIns="0" rtlCol="0" anchor="t">
            <a:spAutoFit/>
          </a:bodyPr>
          <a:lstStyle/>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Introdução</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Motivação </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Metodologia</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Referencial teórico</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Resultados e discussão </a:t>
            </a:r>
          </a:p>
          <a:p>
            <a:pPr marL="588327" lvl="1" indent="-294163" algn="l">
              <a:lnSpc>
                <a:spcPts val="5449"/>
              </a:lnSpc>
              <a:buAutoNum type="arabicPeriod"/>
            </a:pPr>
            <a:r>
              <a:rPr lang="en-US" sz="2724">
                <a:solidFill>
                  <a:srgbClr val="1B1B1B"/>
                </a:solidFill>
                <a:latin typeface="Cooper Hewitt"/>
                <a:ea typeface="Cooper Hewitt"/>
                <a:cs typeface="Cooper Hewitt"/>
                <a:sym typeface="Cooper Hewitt"/>
              </a:rPr>
              <a:t>Conclusão</a:t>
            </a:r>
          </a:p>
        </p:txBody>
      </p:sp>
      <p:sp>
        <p:nvSpPr>
          <p:cNvPr id="7" name="Freeform 7"/>
          <p:cNvSpPr/>
          <p:nvPr/>
        </p:nvSpPr>
        <p:spPr>
          <a:xfrm>
            <a:off x="-421910" y="6283645"/>
            <a:ext cx="18709910" cy="4683133"/>
          </a:xfrm>
          <a:custGeom>
            <a:avLst/>
            <a:gdLst/>
            <a:ahLst/>
            <a:cxnLst/>
            <a:rect l="l" t="t" r="r" b="b"/>
            <a:pathLst>
              <a:path w="18709910" h="4683133">
                <a:moveTo>
                  <a:pt x="0" y="0"/>
                </a:moveTo>
                <a:lnTo>
                  <a:pt x="18709910" y="0"/>
                </a:lnTo>
                <a:lnTo>
                  <a:pt x="18709910" y="4683134"/>
                </a:lnTo>
                <a:lnTo>
                  <a:pt x="0" y="4683134"/>
                </a:lnTo>
                <a:lnTo>
                  <a:pt x="0" y="0"/>
                </a:lnTo>
                <a:close/>
              </a:path>
            </a:pathLst>
          </a:custGeom>
          <a:blipFill>
            <a:blip r:embed="rId2">
              <a:alphaModFix amt="3000"/>
              <a:extLst>
                <a:ext uri="{96DAC541-7B7A-43D3-8B79-37D633B846F1}">
                  <asvg:svgBlip xmlns:asvg="http://schemas.microsoft.com/office/drawing/2016/SVG/main" r:embed="rId3"/>
                </a:ext>
              </a:extLst>
            </a:blip>
            <a:stretch>
              <a:fillRect/>
            </a:stretch>
          </a:blipFill>
        </p:spPr>
        <p:txBody>
          <a:bodyPr/>
          <a:lstStyle/>
          <a:p>
            <a:endParaRPr lang="pt-P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57250"/>
            <a:ext cx="8663715" cy="1085864"/>
          </a:xfrm>
          <a:prstGeom prst="rect">
            <a:avLst/>
          </a:prstGeom>
        </p:spPr>
        <p:txBody>
          <a:bodyPr lIns="0" tIns="0" rIns="0" bIns="0" rtlCol="0" anchor="t">
            <a:spAutoFit/>
          </a:bodyPr>
          <a:lstStyle/>
          <a:p>
            <a:pPr marL="0" lvl="0" indent="0" algn="l">
              <a:lnSpc>
                <a:spcPts val="7260"/>
              </a:lnSpc>
              <a:spcBef>
                <a:spcPct val="0"/>
              </a:spcBef>
            </a:pPr>
            <a:r>
              <a:rPr lang="en-US" sz="6050" b="1">
                <a:solidFill>
                  <a:srgbClr val="1B1B1B"/>
                </a:solidFill>
                <a:latin typeface="Cooper Hewitt Bold"/>
                <a:ea typeface="Cooper Hewitt Bold"/>
                <a:cs typeface="Cooper Hewitt Bold"/>
                <a:sym typeface="Cooper Hewitt Bold"/>
              </a:rPr>
              <a:t>Introdução</a:t>
            </a:r>
          </a:p>
        </p:txBody>
      </p:sp>
      <p:grpSp>
        <p:nvGrpSpPr>
          <p:cNvPr id="3" name="Group 3"/>
          <p:cNvGrpSpPr/>
          <p:nvPr/>
        </p:nvGrpSpPr>
        <p:grpSpPr>
          <a:xfrm>
            <a:off x="11290419" y="1028700"/>
            <a:ext cx="5968881" cy="1983477"/>
            <a:chOff x="0" y="0"/>
            <a:chExt cx="7958508" cy="2644635"/>
          </a:xfrm>
        </p:grpSpPr>
        <p:sp>
          <p:nvSpPr>
            <p:cNvPr id="4" name="TextBox 4"/>
            <p:cNvSpPr txBox="1"/>
            <p:nvPr/>
          </p:nvSpPr>
          <p:spPr>
            <a:xfrm>
              <a:off x="0" y="765598"/>
              <a:ext cx="7958508" cy="1879037"/>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Lorem ipsum dolor sit amet, consectetur adipiscing elit. Vivamus vitae convallis sem, sed imperdiet orci. Aenean varius placerat arcu, nec eleifend lectus suscipit ac.</a:t>
              </a:r>
            </a:p>
          </p:txBody>
        </p:sp>
        <p:sp>
          <p:nvSpPr>
            <p:cNvPr id="5" name="TextBox 5"/>
            <p:cNvSpPr txBox="1"/>
            <p:nvPr/>
          </p:nvSpPr>
          <p:spPr>
            <a:xfrm>
              <a:off x="0" y="-95250"/>
              <a:ext cx="7958508"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Introdução e...</a:t>
              </a:r>
            </a:p>
          </p:txBody>
        </p:sp>
      </p:grpSp>
      <p:grpSp>
        <p:nvGrpSpPr>
          <p:cNvPr id="6" name="Group 6"/>
          <p:cNvGrpSpPr/>
          <p:nvPr/>
        </p:nvGrpSpPr>
        <p:grpSpPr>
          <a:xfrm>
            <a:off x="11290419" y="3796006"/>
            <a:ext cx="5968881" cy="1792963"/>
            <a:chOff x="0" y="0"/>
            <a:chExt cx="7958508" cy="2390617"/>
          </a:xfrm>
        </p:grpSpPr>
        <p:sp>
          <p:nvSpPr>
            <p:cNvPr id="7" name="TextBox 7"/>
            <p:cNvSpPr txBox="1"/>
            <p:nvPr/>
          </p:nvSpPr>
          <p:spPr>
            <a:xfrm>
              <a:off x="0" y="968798"/>
              <a:ext cx="7958508" cy="1421819"/>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uisque rhoncus arcu eu risus dictum, vel ultricies massa semper. Integer mattis eu metus lacinia rhoncus. Sed eget efficitur erat. </a:t>
              </a:r>
            </a:p>
          </p:txBody>
        </p:sp>
        <p:sp>
          <p:nvSpPr>
            <p:cNvPr id="8" name="TextBox 8"/>
            <p:cNvSpPr txBox="1"/>
            <p:nvPr/>
          </p:nvSpPr>
          <p:spPr>
            <a:xfrm>
              <a:off x="0" y="-95250"/>
              <a:ext cx="7958508"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Motivação e problema de pesquisa</a:t>
              </a:r>
            </a:p>
          </p:txBody>
        </p:sp>
      </p:grpSp>
      <p:grpSp>
        <p:nvGrpSpPr>
          <p:cNvPr id="9" name="Group 9"/>
          <p:cNvGrpSpPr/>
          <p:nvPr/>
        </p:nvGrpSpPr>
        <p:grpSpPr>
          <a:xfrm>
            <a:off x="11290419" y="6791913"/>
            <a:ext cx="5968881" cy="2779912"/>
            <a:chOff x="0" y="0"/>
            <a:chExt cx="7958508" cy="3706549"/>
          </a:xfrm>
        </p:grpSpPr>
        <p:sp>
          <p:nvSpPr>
            <p:cNvPr id="10" name="TextBox 10"/>
            <p:cNvSpPr txBox="1"/>
            <p:nvPr/>
          </p:nvSpPr>
          <p:spPr>
            <a:xfrm>
              <a:off x="0" y="-95250"/>
              <a:ext cx="7958508" cy="11942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4% de Lorem Ipsum dolor Sit amet </a:t>
              </a:r>
            </a:p>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em 2024.</a:t>
              </a:r>
            </a:p>
          </p:txBody>
        </p:sp>
        <p:sp>
          <p:nvSpPr>
            <p:cNvPr id="11" name="TextBox 11"/>
            <p:cNvSpPr txBox="1"/>
            <p:nvPr/>
          </p:nvSpPr>
          <p:spPr>
            <a:xfrm>
              <a:off x="0" y="1370294"/>
              <a:ext cx="7958508" cy="2336255"/>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Proin diam tortor, ultrices id convallis ac, bibendum sed augue. Fusce quam neque, aliquet quis porttitor eu, luctus vel leo. Suspendisse sit amet massa cursus, lobortis mauris ultricies, varius tortor. Ut eu felis sit amet velit dignissim ultrices vel quis mauris.</a:t>
              </a:r>
            </a:p>
          </p:txBody>
        </p:sp>
      </p:grpSp>
      <p:grpSp>
        <p:nvGrpSpPr>
          <p:cNvPr id="12" name="Group 12"/>
          <p:cNvGrpSpPr/>
          <p:nvPr/>
        </p:nvGrpSpPr>
        <p:grpSpPr>
          <a:xfrm>
            <a:off x="5141953" y="4523573"/>
            <a:ext cx="4817044" cy="481704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E4F34"/>
            </a:solidFill>
          </p:spPr>
          <p:txBody>
            <a:bodyPr/>
            <a:lstStyle/>
            <a:p>
              <a:endParaRPr lang="pt-PT"/>
            </a:p>
          </p:txBody>
        </p:sp>
      </p:grpSp>
      <p:grpSp>
        <p:nvGrpSpPr>
          <p:cNvPr id="14" name="Group 14"/>
          <p:cNvGrpSpPr/>
          <p:nvPr/>
        </p:nvGrpSpPr>
        <p:grpSpPr>
          <a:xfrm>
            <a:off x="1028700" y="4523573"/>
            <a:ext cx="4817063" cy="4817044"/>
            <a:chOff x="0" y="0"/>
            <a:chExt cx="6350000" cy="6349975"/>
          </a:xfrm>
        </p:grpSpPr>
        <p:sp>
          <p:nvSpPr>
            <p:cNvPr id="15" name="Freeform 15"/>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8352" b="-41648"/>
              </a:stretch>
            </a:blipFill>
          </p:spPr>
          <p:txBody>
            <a:bodyPr/>
            <a:lstStyle/>
            <a:p>
              <a:endParaRPr lang="pt-PT"/>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AutoShape 2"/>
          <p:cNvSpPr/>
          <p:nvPr/>
        </p:nvSpPr>
        <p:spPr>
          <a:xfrm>
            <a:off x="7916829" y="0"/>
            <a:ext cx="10628346" cy="10287000"/>
          </a:xfrm>
          <a:prstGeom prst="rect">
            <a:avLst/>
          </a:prstGeom>
          <a:solidFill>
            <a:srgbClr val="DE4F34"/>
          </a:solidFill>
        </p:spPr>
        <p:txBody>
          <a:bodyPr/>
          <a:lstStyle/>
          <a:p>
            <a:endParaRPr lang="pt-PT"/>
          </a:p>
        </p:txBody>
      </p:sp>
      <p:grpSp>
        <p:nvGrpSpPr>
          <p:cNvPr id="3" name="Group 3"/>
          <p:cNvGrpSpPr/>
          <p:nvPr/>
        </p:nvGrpSpPr>
        <p:grpSpPr>
          <a:xfrm>
            <a:off x="11188068" y="1028700"/>
            <a:ext cx="6156957" cy="6156933"/>
            <a:chOff x="0" y="0"/>
            <a:chExt cx="6350000" cy="6349975"/>
          </a:xfrm>
        </p:grpSpPr>
        <p:sp>
          <p:nvSpPr>
            <p:cNvPr id="4" name="Freeform 4"/>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t="-25000" b="-25000"/>
              </a:stretch>
            </a:blipFill>
          </p:spPr>
          <p:txBody>
            <a:bodyPr/>
            <a:lstStyle/>
            <a:p>
              <a:endParaRPr lang="pt-PT"/>
            </a:p>
          </p:txBody>
        </p:sp>
      </p:grpSp>
      <p:grpSp>
        <p:nvGrpSpPr>
          <p:cNvPr id="5" name="Group 5"/>
          <p:cNvGrpSpPr/>
          <p:nvPr/>
        </p:nvGrpSpPr>
        <p:grpSpPr>
          <a:xfrm>
            <a:off x="9045475" y="5043040"/>
            <a:ext cx="4285185" cy="4285185"/>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B1B1B"/>
            </a:solidFill>
          </p:spPr>
          <p:txBody>
            <a:bodyPr/>
            <a:lstStyle/>
            <a:p>
              <a:endParaRPr lang="pt-PT"/>
            </a:p>
          </p:txBody>
        </p:sp>
      </p:grpSp>
      <p:sp>
        <p:nvSpPr>
          <p:cNvPr id="7" name="TextBox 7"/>
          <p:cNvSpPr txBox="1"/>
          <p:nvPr/>
        </p:nvSpPr>
        <p:spPr>
          <a:xfrm>
            <a:off x="1028700" y="2142509"/>
            <a:ext cx="6048739" cy="1371600"/>
          </a:xfrm>
          <a:prstGeom prst="rect">
            <a:avLst/>
          </a:prstGeom>
        </p:spPr>
        <p:txBody>
          <a:bodyPr lIns="0" tIns="0" rIns="0" bIns="0" rtlCol="0" anchor="t">
            <a:spAutoFit/>
          </a:bodyPr>
          <a:lstStyle/>
          <a:p>
            <a:pPr marL="0" lvl="0" indent="0" algn="l">
              <a:lnSpc>
                <a:spcPts val="9150"/>
              </a:lnSpc>
              <a:spcBef>
                <a:spcPct val="0"/>
              </a:spcBef>
            </a:pPr>
            <a:r>
              <a:rPr lang="en-US" sz="7625" b="1">
                <a:solidFill>
                  <a:srgbClr val="1B1B1B"/>
                </a:solidFill>
                <a:latin typeface="Cooper Hewitt Bold"/>
                <a:ea typeface="Cooper Hewitt Bold"/>
                <a:cs typeface="Cooper Hewitt Bold"/>
                <a:sym typeface="Cooper Hewitt Bold"/>
              </a:rPr>
              <a:t>Motivação</a:t>
            </a:r>
          </a:p>
        </p:txBody>
      </p:sp>
      <p:sp>
        <p:nvSpPr>
          <p:cNvPr id="8" name="TextBox 8"/>
          <p:cNvSpPr txBox="1"/>
          <p:nvPr/>
        </p:nvSpPr>
        <p:spPr>
          <a:xfrm>
            <a:off x="1028700" y="5052791"/>
            <a:ext cx="5902038" cy="2295444"/>
          </a:xfrm>
          <a:prstGeom prst="rect">
            <a:avLst/>
          </a:prstGeom>
        </p:spPr>
        <p:txBody>
          <a:bodyPr lIns="0" tIns="0" rIns="0" bIns="0" rtlCol="0" anchor="t">
            <a:spAutoFit/>
          </a:bodyPr>
          <a:lstStyle/>
          <a:p>
            <a:pPr algn="l">
              <a:lnSpc>
                <a:spcPts val="2925"/>
              </a:lnSpc>
            </a:pPr>
            <a:r>
              <a:rPr lang="en-US" sz="2250">
                <a:solidFill>
                  <a:srgbClr val="1B1B1B"/>
                </a:solidFill>
                <a:latin typeface="Cooper Hewitt"/>
                <a:ea typeface="Cooper Hewitt"/>
                <a:cs typeface="Cooper Hewitt"/>
                <a:sym typeface="Cooper Hewitt"/>
              </a:rPr>
              <a:t>Proin diam tortor, ultrices id convallis ac, bibendum sed augue. Fusce quam neque, aliquet quis porttitor eu, luctus vel leo. Suspendisse sit amet massa cursus, lobortis mauris ultricies, varius tortor. Ut eu felis sit amet velit dignissim ultrices vel quis mauris.</a:t>
            </a:r>
          </a:p>
        </p:txBody>
      </p:sp>
      <p:sp>
        <p:nvSpPr>
          <p:cNvPr id="9" name="TextBox 9"/>
          <p:cNvSpPr txBox="1"/>
          <p:nvPr/>
        </p:nvSpPr>
        <p:spPr>
          <a:xfrm>
            <a:off x="9563787" y="5953140"/>
            <a:ext cx="3248561" cy="2633980"/>
          </a:xfrm>
          <a:prstGeom prst="rect">
            <a:avLst/>
          </a:prstGeom>
        </p:spPr>
        <p:txBody>
          <a:bodyPr lIns="0" tIns="0" rIns="0" bIns="0" rtlCol="0" anchor="t">
            <a:spAutoFit/>
          </a:bodyPr>
          <a:lstStyle/>
          <a:p>
            <a:pPr marL="0" lvl="0" indent="0" algn="ctr">
              <a:lnSpc>
                <a:spcPts val="3380"/>
              </a:lnSpc>
              <a:spcBef>
                <a:spcPct val="0"/>
              </a:spcBef>
            </a:pPr>
            <a:r>
              <a:rPr lang="en-US" sz="2600" u="sng">
                <a:solidFill>
                  <a:srgbClr val="FFFFFF"/>
                </a:solidFill>
                <a:latin typeface="Cooper Hewitt"/>
                <a:ea typeface="Cooper Hewitt"/>
                <a:cs typeface="Cooper Hewitt"/>
                <a:sym typeface="Cooper Hewitt"/>
              </a:rPr>
              <a:t>Destaque para uma informação importante, os olhos do leitor vão se concentrar aqui! 100%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176132" y="391452"/>
            <a:ext cx="9803357" cy="9513178"/>
            <a:chOff x="0" y="0"/>
            <a:chExt cx="6350000" cy="6162040"/>
          </a:xfrm>
        </p:grpSpPr>
        <p:sp>
          <p:nvSpPr>
            <p:cNvPr id="3" name="Freeform 3"/>
            <p:cNvSpPr/>
            <p:nvPr/>
          </p:nvSpPr>
          <p:spPr>
            <a:xfrm>
              <a:off x="431800" y="431800"/>
              <a:ext cx="5918200" cy="5730240"/>
            </a:xfrm>
            <a:custGeom>
              <a:avLst/>
              <a:gdLst/>
              <a:ahLst/>
              <a:cxnLst/>
              <a:rect l="l" t="t" r="r" b="b"/>
              <a:pathLst>
                <a:path w="5918200" h="5730240">
                  <a:moveTo>
                    <a:pt x="5486400" y="0"/>
                  </a:moveTo>
                  <a:lnTo>
                    <a:pt x="5486400" y="5298440"/>
                  </a:lnTo>
                  <a:lnTo>
                    <a:pt x="0" y="5298440"/>
                  </a:lnTo>
                  <a:lnTo>
                    <a:pt x="0" y="5730240"/>
                  </a:lnTo>
                  <a:lnTo>
                    <a:pt x="5918200" y="5730240"/>
                  </a:lnTo>
                  <a:lnTo>
                    <a:pt x="5918200" y="0"/>
                  </a:lnTo>
                  <a:close/>
                </a:path>
              </a:pathLst>
            </a:custGeom>
            <a:solidFill>
              <a:srgbClr val="D6D6D6"/>
            </a:solidFill>
          </p:spPr>
          <p:txBody>
            <a:bodyPr/>
            <a:lstStyle/>
            <a:p>
              <a:endParaRPr lang="pt-PT"/>
            </a:p>
          </p:txBody>
        </p:sp>
        <p:sp>
          <p:nvSpPr>
            <p:cNvPr id="4" name="Freeform 4"/>
            <p:cNvSpPr/>
            <p:nvPr/>
          </p:nvSpPr>
          <p:spPr>
            <a:xfrm>
              <a:off x="0" y="0"/>
              <a:ext cx="5918200" cy="5730240"/>
            </a:xfrm>
            <a:custGeom>
              <a:avLst/>
              <a:gdLst/>
              <a:ahLst/>
              <a:cxnLst/>
              <a:rect l="l" t="t" r="r" b="b"/>
              <a:pathLst>
                <a:path w="5918200" h="5730240">
                  <a:moveTo>
                    <a:pt x="431800" y="0"/>
                  </a:moveTo>
                  <a:lnTo>
                    <a:pt x="0" y="0"/>
                  </a:lnTo>
                  <a:lnTo>
                    <a:pt x="0" y="5730240"/>
                  </a:lnTo>
                  <a:lnTo>
                    <a:pt x="5918200" y="5730240"/>
                  </a:lnTo>
                  <a:lnTo>
                    <a:pt x="5918200" y="0"/>
                  </a:lnTo>
                  <a:close/>
                </a:path>
              </a:pathLst>
            </a:custGeom>
            <a:blipFill>
              <a:blip r:embed="rId2"/>
              <a:stretch>
                <a:fillRect l="-63040" r="-9859"/>
              </a:stretch>
            </a:blipFill>
          </p:spPr>
          <p:txBody>
            <a:bodyPr/>
            <a:lstStyle/>
            <a:p>
              <a:endParaRPr lang="pt-PT"/>
            </a:p>
          </p:txBody>
        </p:sp>
      </p:grpSp>
      <p:sp>
        <p:nvSpPr>
          <p:cNvPr id="5" name="TextBox 5"/>
          <p:cNvSpPr txBox="1"/>
          <p:nvPr/>
        </p:nvSpPr>
        <p:spPr>
          <a:xfrm>
            <a:off x="1028700" y="2142509"/>
            <a:ext cx="6048739" cy="1371600"/>
          </a:xfrm>
          <a:prstGeom prst="rect">
            <a:avLst/>
          </a:prstGeom>
        </p:spPr>
        <p:txBody>
          <a:bodyPr lIns="0" tIns="0" rIns="0" bIns="0" rtlCol="0" anchor="t">
            <a:spAutoFit/>
          </a:bodyPr>
          <a:lstStyle/>
          <a:p>
            <a:pPr marL="0" lvl="0" indent="0" algn="l">
              <a:lnSpc>
                <a:spcPts val="9150"/>
              </a:lnSpc>
              <a:spcBef>
                <a:spcPct val="0"/>
              </a:spcBef>
            </a:pPr>
            <a:r>
              <a:rPr lang="en-US" sz="7625" b="1">
                <a:solidFill>
                  <a:srgbClr val="1B1B1B"/>
                </a:solidFill>
                <a:latin typeface="Cooper Hewitt Bold"/>
                <a:ea typeface="Cooper Hewitt Bold"/>
                <a:cs typeface="Cooper Hewitt Bold"/>
                <a:sym typeface="Cooper Hewitt Bold"/>
              </a:rPr>
              <a:t>Motivação</a:t>
            </a:r>
          </a:p>
        </p:txBody>
      </p:sp>
      <p:sp>
        <p:nvSpPr>
          <p:cNvPr id="6" name="TextBox 6"/>
          <p:cNvSpPr txBox="1"/>
          <p:nvPr/>
        </p:nvSpPr>
        <p:spPr>
          <a:xfrm>
            <a:off x="1028700" y="5052791"/>
            <a:ext cx="5902038" cy="2295444"/>
          </a:xfrm>
          <a:prstGeom prst="rect">
            <a:avLst/>
          </a:prstGeom>
        </p:spPr>
        <p:txBody>
          <a:bodyPr lIns="0" tIns="0" rIns="0" bIns="0" rtlCol="0" anchor="t">
            <a:spAutoFit/>
          </a:bodyPr>
          <a:lstStyle/>
          <a:p>
            <a:pPr algn="l">
              <a:lnSpc>
                <a:spcPts val="2925"/>
              </a:lnSpc>
            </a:pPr>
            <a:r>
              <a:rPr lang="en-US" sz="2250">
                <a:solidFill>
                  <a:srgbClr val="1B1B1B"/>
                </a:solidFill>
                <a:latin typeface="Cooper Hewitt"/>
                <a:ea typeface="Cooper Hewitt"/>
                <a:cs typeface="Cooper Hewitt"/>
                <a:sym typeface="Cooper Hewitt"/>
              </a:rPr>
              <a:t>Proin diam tortor, ultrices id convallis ac, bibendum sed augue. Fusce quam neque, aliquet quis porttitor eu, luctus vel leo. Suspendisse sit amet massa cursus, lobortis mauris ultricies, varius tortor. Ut eu felis sit amet velit dignissim ultrices vel quis mauris.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09625"/>
            <a:ext cx="12908093" cy="1400161"/>
          </a:xfrm>
          <a:prstGeom prst="rect">
            <a:avLst/>
          </a:prstGeom>
        </p:spPr>
        <p:txBody>
          <a:bodyPr lIns="0" tIns="0" rIns="0" bIns="0" rtlCol="0" anchor="t">
            <a:spAutoFit/>
          </a:bodyPr>
          <a:lstStyle/>
          <a:p>
            <a:pPr marL="0" lvl="0" indent="0" algn="l">
              <a:lnSpc>
                <a:spcPts val="9330"/>
              </a:lnSpc>
              <a:spcBef>
                <a:spcPct val="0"/>
              </a:spcBef>
            </a:pPr>
            <a:r>
              <a:rPr lang="en-US" sz="7775" b="1">
                <a:solidFill>
                  <a:srgbClr val="1B1B1B"/>
                </a:solidFill>
                <a:latin typeface="Cooper Hewitt Bold"/>
                <a:ea typeface="Cooper Hewitt Bold"/>
                <a:cs typeface="Cooper Hewitt Bold"/>
                <a:sym typeface="Cooper Hewitt Bold"/>
              </a:rPr>
              <a:t>Percurso metodológico</a:t>
            </a:r>
          </a:p>
        </p:txBody>
      </p:sp>
      <p:grpSp>
        <p:nvGrpSpPr>
          <p:cNvPr id="3" name="Group 3"/>
          <p:cNvGrpSpPr/>
          <p:nvPr/>
        </p:nvGrpSpPr>
        <p:grpSpPr>
          <a:xfrm>
            <a:off x="1029637" y="4879536"/>
            <a:ext cx="2940570" cy="3915732"/>
            <a:chOff x="0" y="0"/>
            <a:chExt cx="3920760" cy="5220976"/>
          </a:xfrm>
        </p:grpSpPr>
        <p:sp>
          <p:nvSpPr>
            <p:cNvPr id="4" name="TextBox 4"/>
            <p:cNvSpPr txBox="1"/>
            <p:nvPr/>
          </p:nvSpPr>
          <p:spPr>
            <a:xfrm>
              <a:off x="0" y="129110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5" name="TextBox 5"/>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1º destaque</a:t>
              </a:r>
            </a:p>
          </p:txBody>
        </p:sp>
        <p:sp>
          <p:nvSpPr>
            <p:cNvPr id="6" name="TextBox 6"/>
            <p:cNvSpPr txBox="1"/>
            <p:nvPr/>
          </p:nvSpPr>
          <p:spPr>
            <a:xfrm>
              <a:off x="0" y="3341938"/>
              <a:ext cx="3920760" cy="1879037"/>
            </a:xfrm>
            <a:prstGeom prst="rect">
              <a:avLst/>
            </a:prstGeom>
          </p:spPr>
          <p:txBody>
            <a:bodyPr lIns="0" tIns="0" rIns="0" bIns="0" rtlCol="0" anchor="t">
              <a:spAutoFit/>
            </a:bodyPr>
            <a:lstStyle/>
            <a:p>
              <a:pPr algn="l">
                <a:lnSpc>
                  <a:spcPts val="2729"/>
                </a:lnSpc>
              </a:pPr>
              <a:r>
                <a:rPr lang="en-US" sz="2099">
                  <a:solidFill>
                    <a:srgbClr val="1B1B1B"/>
                  </a:solidFill>
                  <a:latin typeface="Cooper Hewitt"/>
                  <a:ea typeface="Cooper Hewitt"/>
                  <a:cs typeface="Cooper Hewitt"/>
                  <a:sym typeface="Cooper Hewitt"/>
                </a:rPr>
                <a:t>Exemplo de texto e uma breve introdução para a metodologia, ou método proposto na pesquisa</a:t>
              </a:r>
            </a:p>
          </p:txBody>
        </p:sp>
      </p:grpSp>
      <p:grpSp>
        <p:nvGrpSpPr>
          <p:cNvPr id="7" name="Group 7"/>
          <p:cNvGrpSpPr/>
          <p:nvPr/>
        </p:nvGrpSpPr>
        <p:grpSpPr>
          <a:xfrm>
            <a:off x="4352144" y="4879536"/>
            <a:ext cx="2940570" cy="3643847"/>
            <a:chOff x="0" y="0"/>
            <a:chExt cx="3920760" cy="4858462"/>
          </a:xfrm>
        </p:grpSpPr>
        <p:sp>
          <p:nvSpPr>
            <p:cNvPr id="8" name="TextBox 8"/>
            <p:cNvSpPr txBox="1"/>
            <p:nvPr/>
          </p:nvSpPr>
          <p:spPr>
            <a:xfrm>
              <a:off x="0" y="129110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9" name="TextBox 9"/>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2º destaque</a:t>
              </a:r>
            </a:p>
          </p:txBody>
        </p:sp>
        <p:sp>
          <p:nvSpPr>
            <p:cNvPr id="10" name="TextBox 10"/>
            <p:cNvSpPr txBox="1"/>
            <p:nvPr/>
          </p:nvSpPr>
          <p:spPr>
            <a:xfrm>
              <a:off x="0" y="2979425"/>
              <a:ext cx="3920760" cy="1879037"/>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Exemplo de texto e uma breve introdução para a metodologia, ou método proposto na pesquisa</a:t>
              </a:r>
            </a:p>
          </p:txBody>
        </p:sp>
      </p:grpSp>
      <p:grpSp>
        <p:nvGrpSpPr>
          <p:cNvPr id="11" name="Group 11"/>
          <p:cNvGrpSpPr/>
          <p:nvPr/>
        </p:nvGrpSpPr>
        <p:grpSpPr>
          <a:xfrm>
            <a:off x="7673715" y="4879536"/>
            <a:ext cx="2940570" cy="3482543"/>
            <a:chOff x="0" y="0"/>
            <a:chExt cx="3920760" cy="4643391"/>
          </a:xfrm>
        </p:grpSpPr>
        <p:sp>
          <p:nvSpPr>
            <p:cNvPr id="12" name="TextBox 12"/>
            <p:cNvSpPr txBox="1"/>
            <p:nvPr/>
          </p:nvSpPr>
          <p:spPr>
            <a:xfrm>
              <a:off x="0" y="148668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13" name="TextBox 13"/>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3º destaque</a:t>
              </a:r>
            </a:p>
          </p:txBody>
        </p:sp>
        <p:sp>
          <p:nvSpPr>
            <p:cNvPr id="14" name="TextBox 14"/>
            <p:cNvSpPr txBox="1"/>
            <p:nvPr/>
          </p:nvSpPr>
          <p:spPr>
            <a:xfrm>
              <a:off x="0" y="3221572"/>
              <a:ext cx="3920760" cy="1421819"/>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É excelente para captar a atenção do público além de um evento único.</a:t>
              </a:r>
            </a:p>
          </p:txBody>
        </p:sp>
      </p:grpSp>
      <p:grpSp>
        <p:nvGrpSpPr>
          <p:cNvPr id="15" name="Group 15"/>
          <p:cNvGrpSpPr/>
          <p:nvPr/>
        </p:nvGrpSpPr>
        <p:grpSpPr>
          <a:xfrm>
            <a:off x="10996222" y="4879536"/>
            <a:ext cx="2940570" cy="3806407"/>
            <a:chOff x="0" y="0"/>
            <a:chExt cx="3920760" cy="5075209"/>
          </a:xfrm>
        </p:grpSpPr>
        <p:sp>
          <p:nvSpPr>
            <p:cNvPr id="16" name="TextBox 16"/>
            <p:cNvSpPr txBox="1"/>
            <p:nvPr/>
          </p:nvSpPr>
          <p:spPr>
            <a:xfrm>
              <a:off x="0" y="148668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17" name="TextBox 17"/>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4º destaque</a:t>
              </a:r>
            </a:p>
          </p:txBody>
        </p:sp>
        <p:sp>
          <p:nvSpPr>
            <p:cNvPr id="18" name="TextBox 18"/>
            <p:cNvSpPr txBox="1"/>
            <p:nvPr/>
          </p:nvSpPr>
          <p:spPr>
            <a:xfrm>
              <a:off x="0" y="3196172"/>
              <a:ext cx="3920760" cy="1879037"/>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Exemplo de texto e uma breve introdução para a metodologia, ou método proposto na pesquisa</a:t>
              </a:r>
            </a:p>
          </p:txBody>
        </p:sp>
      </p:grpSp>
      <p:grpSp>
        <p:nvGrpSpPr>
          <p:cNvPr id="19" name="Group 19"/>
          <p:cNvGrpSpPr/>
          <p:nvPr/>
        </p:nvGrpSpPr>
        <p:grpSpPr>
          <a:xfrm>
            <a:off x="14318730" y="4879549"/>
            <a:ext cx="2940570" cy="3663180"/>
            <a:chOff x="0" y="0"/>
            <a:chExt cx="3920760" cy="4884240"/>
          </a:xfrm>
        </p:grpSpPr>
        <p:sp>
          <p:nvSpPr>
            <p:cNvPr id="20" name="TextBox 20"/>
            <p:cNvSpPr txBox="1"/>
            <p:nvPr/>
          </p:nvSpPr>
          <p:spPr>
            <a:xfrm>
              <a:off x="0" y="1490472"/>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21" name="TextBox 21"/>
            <p:cNvSpPr txBox="1"/>
            <p:nvPr/>
          </p:nvSpPr>
          <p:spPr>
            <a:xfrm>
              <a:off x="0" y="-66675"/>
              <a:ext cx="3920760" cy="523875"/>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Fim de destaque</a:t>
              </a:r>
            </a:p>
          </p:txBody>
        </p:sp>
        <p:sp>
          <p:nvSpPr>
            <p:cNvPr id="22" name="TextBox 22"/>
            <p:cNvSpPr txBox="1"/>
            <p:nvPr/>
          </p:nvSpPr>
          <p:spPr>
            <a:xfrm>
              <a:off x="0" y="3201346"/>
              <a:ext cx="3920760" cy="1682894"/>
            </a:xfrm>
            <a:prstGeom prst="rect">
              <a:avLst/>
            </a:prstGeom>
          </p:spPr>
          <p:txBody>
            <a:bodyPr lIns="0" tIns="0" rIns="0" bIns="0" rtlCol="0" anchor="t">
              <a:spAutoFit/>
            </a:bodyPr>
            <a:lstStyle/>
            <a:p>
              <a:pPr algn="l">
                <a:lnSpc>
                  <a:spcPts val="2430"/>
                </a:lnSpc>
              </a:pPr>
              <a:r>
                <a:rPr lang="en-US" sz="2025">
                  <a:solidFill>
                    <a:srgbClr val="1B1B1B"/>
                  </a:solidFill>
                  <a:latin typeface="Cooper Hewitt"/>
                  <a:ea typeface="Cooper Hewitt"/>
                  <a:cs typeface="Cooper Hewitt"/>
                  <a:sym typeface="Cooper Hewitt"/>
                </a:rPr>
                <a:t>Exemplo de texto e uma breve introdução para a metodologia, ou método proposto na pesquisa</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47116" y="0"/>
            <a:ext cx="10363088" cy="10363088"/>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2"/>
              <a:stretch>
                <a:fillRect t="-25046" b="-25046"/>
              </a:stretch>
            </a:blipFill>
          </p:spPr>
          <p:txBody>
            <a:bodyPr/>
            <a:lstStyle/>
            <a:p>
              <a:endParaRPr lang="pt-PT"/>
            </a:p>
          </p:txBody>
        </p:sp>
      </p:grpSp>
      <p:sp>
        <p:nvSpPr>
          <p:cNvPr id="4" name="TextBox 4"/>
          <p:cNvSpPr txBox="1"/>
          <p:nvPr/>
        </p:nvSpPr>
        <p:spPr>
          <a:xfrm>
            <a:off x="1028700" y="809625"/>
            <a:ext cx="9818416" cy="2581248"/>
          </a:xfrm>
          <a:prstGeom prst="rect">
            <a:avLst/>
          </a:prstGeom>
        </p:spPr>
        <p:txBody>
          <a:bodyPr lIns="0" tIns="0" rIns="0" bIns="0" rtlCol="0" anchor="t">
            <a:spAutoFit/>
          </a:bodyPr>
          <a:lstStyle/>
          <a:p>
            <a:pPr marL="0" lvl="0" indent="0" algn="l">
              <a:lnSpc>
                <a:spcPts val="9330"/>
              </a:lnSpc>
              <a:spcBef>
                <a:spcPct val="0"/>
              </a:spcBef>
            </a:pPr>
            <a:r>
              <a:rPr lang="en-US" sz="7775" b="1">
                <a:solidFill>
                  <a:srgbClr val="1B1B1B"/>
                </a:solidFill>
                <a:latin typeface="Cooper Hewitt Bold"/>
                <a:ea typeface="Cooper Hewitt Bold"/>
                <a:cs typeface="Cooper Hewitt Bold"/>
                <a:sym typeface="Cooper Hewitt Bold"/>
              </a:rPr>
              <a:t>Percurso metodológico</a:t>
            </a:r>
          </a:p>
        </p:txBody>
      </p:sp>
      <p:grpSp>
        <p:nvGrpSpPr>
          <p:cNvPr id="5" name="Group 5"/>
          <p:cNvGrpSpPr/>
          <p:nvPr/>
        </p:nvGrpSpPr>
        <p:grpSpPr>
          <a:xfrm>
            <a:off x="1029637" y="4879536"/>
            <a:ext cx="2940570" cy="3915732"/>
            <a:chOff x="0" y="0"/>
            <a:chExt cx="3920760" cy="5220976"/>
          </a:xfrm>
        </p:grpSpPr>
        <p:sp>
          <p:nvSpPr>
            <p:cNvPr id="6" name="TextBox 6"/>
            <p:cNvSpPr txBox="1"/>
            <p:nvPr/>
          </p:nvSpPr>
          <p:spPr>
            <a:xfrm>
              <a:off x="0" y="129110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7" name="TextBox 7"/>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1º destaque</a:t>
              </a:r>
            </a:p>
          </p:txBody>
        </p:sp>
        <p:sp>
          <p:nvSpPr>
            <p:cNvPr id="8" name="TextBox 8"/>
            <p:cNvSpPr txBox="1"/>
            <p:nvPr/>
          </p:nvSpPr>
          <p:spPr>
            <a:xfrm>
              <a:off x="0" y="3341938"/>
              <a:ext cx="3920760" cy="1879037"/>
            </a:xfrm>
            <a:prstGeom prst="rect">
              <a:avLst/>
            </a:prstGeom>
          </p:spPr>
          <p:txBody>
            <a:bodyPr lIns="0" tIns="0" rIns="0" bIns="0" rtlCol="0" anchor="t">
              <a:spAutoFit/>
            </a:bodyPr>
            <a:lstStyle/>
            <a:p>
              <a:pPr algn="l">
                <a:lnSpc>
                  <a:spcPts val="2729"/>
                </a:lnSpc>
              </a:pPr>
              <a:r>
                <a:rPr lang="en-US" sz="2099">
                  <a:solidFill>
                    <a:srgbClr val="1B1B1B"/>
                  </a:solidFill>
                  <a:latin typeface="Cooper Hewitt"/>
                  <a:ea typeface="Cooper Hewitt"/>
                  <a:cs typeface="Cooper Hewitt"/>
                  <a:sym typeface="Cooper Hewitt"/>
                </a:rPr>
                <a:t>Exemplo de texto e uma breve introdução para a metodologia, ou método proposto na pesquisa</a:t>
              </a:r>
            </a:p>
          </p:txBody>
        </p:sp>
      </p:grpSp>
      <p:grpSp>
        <p:nvGrpSpPr>
          <p:cNvPr id="9" name="Group 9"/>
          <p:cNvGrpSpPr/>
          <p:nvPr/>
        </p:nvGrpSpPr>
        <p:grpSpPr>
          <a:xfrm>
            <a:off x="4352144" y="4879536"/>
            <a:ext cx="2940570" cy="3643847"/>
            <a:chOff x="0" y="0"/>
            <a:chExt cx="3920760" cy="4858462"/>
          </a:xfrm>
        </p:grpSpPr>
        <p:sp>
          <p:nvSpPr>
            <p:cNvPr id="10" name="TextBox 10"/>
            <p:cNvSpPr txBox="1"/>
            <p:nvPr/>
          </p:nvSpPr>
          <p:spPr>
            <a:xfrm>
              <a:off x="0" y="129110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11" name="TextBox 11"/>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2º destaque</a:t>
              </a:r>
            </a:p>
          </p:txBody>
        </p:sp>
        <p:sp>
          <p:nvSpPr>
            <p:cNvPr id="12" name="TextBox 12"/>
            <p:cNvSpPr txBox="1"/>
            <p:nvPr/>
          </p:nvSpPr>
          <p:spPr>
            <a:xfrm>
              <a:off x="0" y="2979425"/>
              <a:ext cx="3920760" cy="1879037"/>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Exemplo de texto e uma breve introdução para a metodologia, ou método proposto na pesquisa</a:t>
              </a:r>
            </a:p>
          </p:txBody>
        </p:sp>
      </p:grpSp>
      <p:grpSp>
        <p:nvGrpSpPr>
          <p:cNvPr id="13" name="Group 13"/>
          <p:cNvGrpSpPr/>
          <p:nvPr/>
        </p:nvGrpSpPr>
        <p:grpSpPr>
          <a:xfrm>
            <a:off x="7673715" y="4879536"/>
            <a:ext cx="2940570" cy="3482543"/>
            <a:chOff x="0" y="0"/>
            <a:chExt cx="3920760" cy="4643391"/>
          </a:xfrm>
        </p:grpSpPr>
        <p:sp>
          <p:nvSpPr>
            <p:cNvPr id="14" name="TextBox 14"/>
            <p:cNvSpPr txBox="1"/>
            <p:nvPr/>
          </p:nvSpPr>
          <p:spPr>
            <a:xfrm>
              <a:off x="0" y="1486680"/>
              <a:ext cx="3920760" cy="11942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Lorem Ipsum dolor sit amet</a:t>
              </a:r>
            </a:p>
          </p:txBody>
        </p:sp>
        <p:sp>
          <p:nvSpPr>
            <p:cNvPr id="15" name="TextBox 15"/>
            <p:cNvSpPr txBox="1"/>
            <p:nvPr/>
          </p:nvSpPr>
          <p:spPr>
            <a:xfrm>
              <a:off x="0" y="-66675"/>
              <a:ext cx="3920760" cy="523893"/>
            </a:xfrm>
            <a:prstGeom prst="rect">
              <a:avLst/>
            </a:prstGeom>
          </p:spPr>
          <p:txBody>
            <a:bodyPr lIns="0" tIns="0" rIns="0" bIns="0" rtlCol="0" anchor="t">
              <a:spAutoFit/>
            </a:bodyPr>
            <a:lstStyle/>
            <a:p>
              <a:pPr algn="l">
                <a:lnSpc>
                  <a:spcPts val="2760"/>
                </a:lnSpc>
              </a:pPr>
              <a:r>
                <a:rPr lang="en-US" sz="2300" u="sng">
                  <a:solidFill>
                    <a:srgbClr val="1B1B1B"/>
                  </a:solidFill>
                  <a:latin typeface="Cooper Hewitt"/>
                  <a:ea typeface="Cooper Hewitt"/>
                  <a:cs typeface="Cooper Hewitt"/>
                  <a:sym typeface="Cooper Hewitt"/>
                </a:rPr>
                <a:t>3º destaque</a:t>
              </a:r>
            </a:p>
          </p:txBody>
        </p:sp>
        <p:sp>
          <p:nvSpPr>
            <p:cNvPr id="16" name="TextBox 16"/>
            <p:cNvSpPr txBox="1"/>
            <p:nvPr/>
          </p:nvSpPr>
          <p:spPr>
            <a:xfrm>
              <a:off x="0" y="3221572"/>
              <a:ext cx="3920760" cy="1421819"/>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É excelente para captar a atenção do público além de um evento único.</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652082"/>
            <a:ext cx="2277583" cy="2277583"/>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4" name="Group 4"/>
          <p:cNvGrpSpPr/>
          <p:nvPr/>
        </p:nvGrpSpPr>
        <p:grpSpPr>
          <a:xfrm>
            <a:off x="1028700" y="1028700"/>
            <a:ext cx="11169424" cy="1783420"/>
            <a:chOff x="0" y="0"/>
            <a:chExt cx="14892565" cy="2377893"/>
          </a:xfrm>
        </p:grpSpPr>
        <p:sp>
          <p:nvSpPr>
            <p:cNvPr id="5" name="TextBox 5"/>
            <p:cNvSpPr txBox="1"/>
            <p:nvPr/>
          </p:nvSpPr>
          <p:spPr>
            <a:xfrm>
              <a:off x="0" y="-238125"/>
              <a:ext cx="14892565"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Título do slide</a:t>
              </a:r>
            </a:p>
          </p:txBody>
        </p:sp>
        <p:sp>
          <p:nvSpPr>
            <p:cNvPr id="6" name="TextBox 6"/>
            <p:cNvSpPr txBox="1"/>
            <p:nvPr/>
          </p:nvSpPr>
          <p:spPr>
            <a:xfrm>
              <a:off x="0" y="1755170"/>
              <a:ext cx="14892565"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A partir de 1º de janeiro de 2025</a:t>
              </a:r>
            </a:p>
          </p:txBody>
        </p:sp>
      </p:grpSp>
      <p:grpSp>
        <p:nvGrpSpPr>
          <p:cNvPr id="7" name="Group 7"/>
          <p:cNvGrpSpPr/>
          <p:nvPr/>
        </p:nvGrpSpPr>
        <p:grpSpPr>
          <a:xfrm>
            <a:off x="1915861" y="4790873"/>
            <a:ext cx="3473231" cy="4762756"/>
            <a:chOff x="0" y="0"/>
            <a:chExt cx="4630975" cy="6350341"/>
          </a:xfrm>
        </p:grpSpPr>
        <p:sp>
          <p:nvSpPr>
            <p:cNvPr id="8" name="TextBox 8"/>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9" name="TextBox 9"/>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Destaque</a:t>
              </a:r>
            </a:p>
          </p:txBody>
        </p:sp>
        <p:sp>
          <p:nvSpPr>
            <p:cNvPr id="10" name="TextBox 10"/>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11" name="TextBox 11"/>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Informação complementar</a:t>
              </a:r>
            </a:p>
          </p:txBody>
        </p:sp>
      </p:grpSp>
      <p:grpSp>
        <p:nvGrpSpPr>
          <p:cNvPr id="12" name="Group 12"/>
          <p:cNvGrpSpPr/>
          <p:nvPr/>
        </p:nvGrpSpPr>
        <p:grpSpPr>
          <a:xfrm>
            <a:off x="6688508" y="3652082"/>
            <a:ext cx="2277583" cy="2277583"/>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14" name="Group 14"/>
          <p:cNvGrpSpPr/>
          <p:nvPr/>
        </p:nvGrpSpPr>
        <p:grpSpPr>
          <a:xfrm>
            <a:off x="7575670" y="4790873"/>
            <a:ext cx="3473231" cy="4762756"/>
            <a:chOff x="0" y="0"/>
            <a:chExt cx="4630975" cy="6350341"/>
          </a:xfrm>
        </p:grpSpPr>
        <p:sp>
          <p:nvSpPr>
            <p:cNvPr id="15" name="TextBox 15"/>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16" name="TextBox 16"/>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Destaque</a:t>
              </a:r>
            </a:p>
          </p:txBody>
        </p:sp>
        <p:sp>
          <p:nvSpPr>
            <p:cNvPr id="17" name="TextBox 17"/>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18" name="TextBox 18"/>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Informação complementar</a:t>
              </a:r>
            </a:p>
          </p:txBody>
        </p:sp>
      </p:grpSp>
      <p:grpSp>
        <p:nvGrpSpPr>
          <p:cNvPr id="19" name="Group 19"/>
          <p:cNvGrpSpPr/>
          <p:nvPr/>
        </p:nvGrpSpPr>
        <p:grpSpPr>
          <a:xfrm>
            <a:off x="12351876" y="3652082"/>
            <a:ext cx="2277583" cy="2277583"/>
            <a:chOff x="0" y="0"/>
            <a:chExt cx="6350000" cy="6350000"/>
          </a:xfrm>
        </p:grpSpPr>
        <p:sp>
          <p:nvSpPr>
            <p:cNvPr id="20" name="Freeform 2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4F4F4"/>
            </a:solidFill>
          </p:spPr>
          <p:txBody>
            <a:bodyPr/>
            <a:lstStyle/>
            <a:p>
              <a:endParaRPr lang="pt-PT"/>
            </a:p>
          </p:txBody>
        </p:sp>
      </p:grpSp>
      <p:grpSp>
        <p:nvGrpSpPr>
          <p:cNvPr id="21" name="Group 21"/>
          <p:cNvGrpSpPr/>
          <p:nvPr/>
        </p:nvGrpSpPr>
        <p:grpSpPr>
          <a:xfrm>
            <a:off x="13239037" y="4790873"/>
            <a:ext cx="3473231" cy="4762756"/>
            <a:chOff x="0" y="0"/>
            <a:chExt cx="4630975" cy="6350341"/>
          </a:xfrm>
        </p:grpSpPr>
        <p:sp>
          <p:nvSpPr>
            <p:cNvPr id="22" name="TextBox 22"/>
            <p:cNvSpPr txBox="1"/>
            <p:nvPr/>
          </p:nvSpPr>
          <p:spPr>
            <a:xfrm>
              <a:off x="0" y="3639418"/>
              <a:ext cx="4630975" cy="2398503"/>
            </a:xfrm>
            <a:prstGeom prst="rect">
              <a:avLst/>
            </a:prstGeom>
          </p:spPr>
          <p:txBody>
            <a:bodyPr lIns="0" tIns="0" rIns="0" bIns="0" rtlCol="0" anchor="t">
              <a:spAutoFit/>
            </a:bodyPr>
            <a:lstStyle/>
            <a:p>
              <a:pPr algn="l">
                <a:lnSpc>
                  <a:spcPts val="2340"/>
                </a:lnSpc>
              </a:pPr>
              <a:r>
                <a:rPr lang="en-US" sz="1800">
                  <a:solidFill>
                    <a:srgbClr val="1B1B1B"/>
                  </a:solidFill>
                  <a:latin typeface="Cooper Hewitt"/>
                  <a:ea typeface="Cooper Hewitt"/>
                  <a:cs typeface="Cooper Hewitt"/>
                  <a:sym typeface="Cooper Hewitt"/>
                </a:rPr>
                <a:t>Mauris eget purus eget orci venenatis fermentum. Mauris tristique, tellus ut semper aliquet, neque augue mattis nisl, non scelerisque magna metus nec sapien. In et hendrerit enim.</a:t>
              </a:r>
            </a:p>
          </p:txBody>
        </p:sp>
        <p:sp>
          <p:nvSpPr>
            <p:cNvPr id="23" name="TextBox 23"/>
            <p:cNvSpPr txBox="1"/>
            <p:nvPr/>
          </p:nvSpPr>
          <p:spPr>
            <a:xfrm>
              <a:off x="0" y="-142875"/>
              <a:ext cx="4630975" cy="1158875"/>
            </a:xfrm>
            <a:prstGeom prst="rect">
              <a:avLst/>
            </a:prstGeom>
          </p:spPr>
          <p:txBody>
            <a:bodyPr lIns="0" tIns="0" rIns="0" bIns="0" rtlCol="0" anchor="t">
              <a:spAutoFit/>
            </a:bodyPr>
            <a:lstStyle/>
            <a:p>
              <a:pPr algn="l">
                <a:lnSpc>
                  <a:spcPts val="6000"/>
                </a:lnSpc>
              </a:pPr>
              <a:r>
                <a:rPr lang="en-US" sz="5000" b="1">
                  <a:solidFill>
                    <a:srgbClr val="1B1B1B"/>
                  </a:solidFill>
                  <a:latin typeface="Cooper Hewitt Bold"/>
                  <a:ea typeface="Cooper Hewitt Bold"/>
                  <a:cs typeface="Cooper Hewitt Bold"/>
                  <a:sym typeface="Cooper Hewitt Bold"/>
                </a:rPr>
                <a:t>Destaque</a:t>
              </a:r>
            </a:p>
          </p:txBody>
        </p:sp>
        <p:sp>
          <p:nvSpPr>
            <p:cNvPr id="24" name="TextBox 24"/>
            <p:cNvSpPr txBox="1"/>
            <p:nvPr/>
          </p:nvSpPr>
          <p:spPr>
            <a:xfrm>
              <a:off x="0" y="1253109"/>
              <a:ext cx="4630975" cy="622723"/>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Subtítulo</a:t>
              </a:r>
            </a:p>
          </p:txBody>
        </p:sp>
        <p:sp>
          <p:nvSpPr>
            <p:cNvPr id="25" name="TextBox 25"/>
            <p:cNvSpPr txBox="1"/>
            <p:nvPr/>
          </p:nvSpPr>
          <p:spPr>
            <a:xfrm>
              <a:off x="0" y="2100894"/>
              <a:ext cx="4630975" cy="462244"/>
            </a:xfrm>
            <a:prstGeom prst="rect">
              <a:avLst/>
            </a:prstGeom>
          </p:spPr>
          <p:txBody>
            <a:bodyPr lIns="0" tIns="0" rIns="0" bIns="0" rtlCol="0" anchor="t">
              <a:spAutoFit/>
            </a:bodyPr>
            <a:lstStyle/>
            <a:p>
              <a:pPr algn="l">
                <a:lnSpc>
                  <a:spcPts val="2535"/>
                </a:lnSpc>
              </a:pPr>
              <a:r>
                <a:rPr lang="en-US" sz="1950">
                  <a:solidFill>
                    <a:srgbClr val="1B1B1B"/>
                  </a:solidFill>
                  <a:latin typeface="Cooper Hewitt"/>
                  <a:ea typeface="Cooper Hewitt"/>
                  <a:cs typeface="Cooper Hewitt"/>
                  <a:sym typeface="Cooper Hewitt"/>
                </a:rPr>
                <a:t>Informação complementar</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4F34"/>
        </a:solidFill>
        <a:effectLst/>
      </p:bgPr>
    </p:bg>
    <p:spTree>
      <p:nvGrpSpPr>
        <p:cNvPr id="1" name=""/>
        <p:cNvGrpSpPr/>
        <p:nvPr/>
      </p:nvGrpSpPr>
      <p:grpSpPr>
        <a:xfrm>
          <a:off x="0" y="0"/>
          <a:ext cx="0" cy="0"/>
          <a:chOff x="0" y="0"/>
          <a:chExt cx="0" cy="0"/>
        </a:xfrm>
      </p:grpSpPr>
      <p:sp>
        <p:nvSpPr>
          <p:cNvPr id="2" name="AutoShape 2"/>
          <p:cNvSpPr/>
          <p:nvPr/>
        </p:nvSpPr>
        <p:spPr>
          <a:xfrm>
            <a:off x="0" y="1028700"/>
            <a:ext cx="18288000" cy="8229600"/>
          </a:xfrm>
          <a:prstGeom prst="rect">
            <a:avLst/>
          </a:prstGeom>
          <a:solidFill>
            <a:srgbClr val="F4F4F4"/>
          </a:solidFill>
        </p:spPr>
        <p:txBody>
          <a:bodyPr/>
          <a:lstStyle/>
          <a:p>
            <a:endParaRPr lang="pt-PT"/>
          </a:p>
        </p:txBody>
      </p:sp>
      <p:pic>
        <p:nvPicPr>
          <p:cNvPr id="3" name="Picture 3"/>
          <p:cNvPicPr>
            <a:picLocks noChangeAspect="1"/>
          </p:cNvPicPr>
          <p:nvPr/>
        </p:nvPicPr>
        <p:blipFill>
          <a:blip r:embed="rId2"/>
          <a:stretch>
            <a:fillRect/>
          </a:stretch>
        </p:blipFill>
        <p:spPr>
          <a:xfrm>
            <a:off x="-594360" y="3711560"/>
            <a:ext cx="19476720" cy="6575440"/>
          </a:xfrm>
          <a:prstGeom prst="rect">
            <a:avLst/>
          </a:prstGeom>
        </p:spPr>
      </p:pic>
      <p:sp>
        <p:nvSpPr>
          <p:cNvPr id="4" name="TextBox 4"/>
          <p:cNvSpPr txBox="1"/>
          <p:nvPr/>
        </p:nvSpPr>
        <p:spPr>
          <a:xfrm>
            <a:off x="10996749" y="1766893"/>
            <a:ext cx="6262551" cy="919480"/>
          </a:xfrm>
          <a:prstGeom prst="rect">
            <a:avLst/>
          </a:prstGeom>
        </p:spPr>
        <p:txBody>
          <a:bodyPr lIns="0" tIns="0" rIns="0" bIns="0" rtlCol="0" anchor="t">
            <a:spAutoFit/>
          </a:bodyPr>
          <a:lstStyle/>
          <a:p>
            <a:pPr marL="0" lvl="0" indent="0" algn="l">
              <a:lnSpc>
                <a:spcPts val="3380"/>
              </a:lnSpc>
              <a:spcBef>
                <a:spcPct val="0"/>
              </a:spcBef>
            </a:pPr>
            <a:r>
              <a:rPr lang="en-US" sz="2600" b="1">
                <a:solidFill>
                  <a:srgbClr val="1B1B1B"/>
                </a:solidFill>
                <a:latin typeface="Cooper Hewitt Bold"/>
                <a:ea typeface="Cooper Hewitt Bold"/>
                <a:cs typeface="Cooper Hewitt Bold"/>
                <a:sym typeface="Cooper Hewitt Bold"/>
              </a:rPr>
              <a:t>Aliquam ante leo, sollicitudin viverra tristique</a:t>
            </a:r>
          </a:p>
        </p:txBody>
      </p:sp>
      <p:sp>
        <p:nvSpPr>
          <p:cNvPr id="5" name="TextBox 5"/>
          <p:cNvSpPr txBox="1"/>
          <p:nvPr/>
        </p:nvSpPr>
        <p:spPr>
          <a:xfrm>
            <a:off x="10996749" y="3036869"/>
            <a:ext cx="6033621" cy="1773623"/>
          </a:xfrm>
          <a:prstGeom prst="rect">
            <a:avLst/>
          </a:prstGeom>
        </p:spPr>
        <p:txBody>
          <a:bodyPr lIns="0" tIns="0" rIns="0" bIns="0" rtlCol="0" anchor="t">
            <a:spAutoFit/>
          </a:bodyPr>
          <a:lstStyle/>
          <a:p>
            <a:pPr algn="l">
              <a:lnSpc>
                <a:spcPts val="2730"/>
              </a:lnSpc>
            </a:pPr>
            <a:r>
              <a:rPr lang="en-US" sz="2100">
                <a:solidFill>
                  <a:srgbClr val="1B1B1B"/>
                </a:solidFill>
                <a:latin typeface="Cooper Hewitt"/>
                <a:ea typeface="Cooper Hewitt"/>
                <a:cs typeface="Cooper Hewitt"/>
                <a:sym typeface="Cooper Hewitt"/>
              </a:rPr>
              <a:t>Aliquam erat volutpat. Praesent accumsan lobortis iaculis. Aliquam erat volutpat.</a:t>
            </a:r>
          </a:p>
          <a:p>
            <a:pPr algn="l">
              <a:lnSpc>
                <a:spcPts val="2730"/>
              </a:lnSpc>
            </a:pPr>
            <a:r>
              <a:rPr lang="en-US" sz="2100">
                <a:solidFill>
                  <a:srgbClr val="1B1B1B"/>
                </a:solidFill>
                <a:latin typeface="Cooper Hewitt"/>
                <a:ea typeface="Cooper Hewitt"/>
                <a:cs typeface="Cooper Hewitt"/>
                <a:sym typeface="Cooper Hewitt"/>
              </a:rPr>
              <a:t>Etiam facilisis turpis vel mattis blandit. Vestibulum nibh metus, pellentesque id lacus eget, efficitur malesuada tellus.</a:t>
            </a:r>
          </a:p>
        </p:txBody>
      </p:sp>
      <p:grpSp>
        <p:nvGrpSpPr>
          <p:cNvPr id="6" name="Group 6"/>
          <p:cNvGrpSpPr/>
          <p:nvPr/>
        </p:nvGrpSpPr>
        <p:grpSpPr>
          <a:xfrm>
            <a:off x="1028700" y="1862143"/>
            <a:ext cx="7314362" cy="2085533"/>
            <a:chOff x="0" y="0"/>
            <a:chExt cx="9752483" cy="2780710"/>
          </a:xfrm>
        </p:grpSpPr>
        <p:sp>
          <p:nvSpPr>
            <p:cNvPr id="7" name="TextBox 7"/>
            <p:cNvSpPr txBox="1"/>
            <p:nvPr/>
          </p:nvSpPr>
          <p:spPr>
            <a:xfrm>
              <a:off x="0" y="-238125"/>
              <a:ext cx="9752483" cy="1863689"/>
            </a:xfrm>
            <a:prstGeom prst="rect">
              <a:avLst/>
            </a:prstGeom>
          </p:spPr>
          <p:txBody>
            <a:bodyPr lIns="0" tIns="0" rIns="0" bIns="0" rtlCol="0" anchor="t">
              <a:spAutoFit/>
            </a:bodyPr>
            <a:lstStyle/>
            <a:p>
              <a:pPr marL="0" lvl="0" indent="0" algn="l">
                <a:lnSpc>
                  <a:spcPts val="9600"/>
                </a:lnSpc>
                <a:spcBef>
                  <a:spcPct val="0"/>
                </a:spcBef>
              </a:pPr>
              <a:r>
                <a:rPr lang="en-US" sz="8000" b="1">
                  <a:solidFill>
                    <a:srgbClr val="1B1B1B"/>
                  </a:solidFill>
                  <a:latin typeface="Cooper Hewitt Bold"/>
                  <a:ea typeface="Cooper Hewitt Bold"/>
                  <a:cs typeface="Cooper Hewitt Bold"/>
                  <a:sym typeface="Cooper Hewitt Bold"/>
                </a:rPr>
                <a:t>Título do slide</a:t>
              </a:r>
            </a:p>
          </p:txBody>
        </p:sp>
        <p:sp>
          <p:nvSpPr>
            <p:cNvPr id="8" name="TextBox 8"/>
            <p:cNvSpPr txBox="1"/>
            <p:nvPr/>
          </p:nvSpPr>
          <p:spPr>
            <a:xfrm>
              <a:off x="0" y="2157987"/>
              <a:ext cx="7597621" cy="622723"/>
            </a:xfrm>
            <a:prstGeom prst="rect">
              <a:avLst/>
            </a:prstGeom>
          </p:spPr>
          <p:txBody>
            <a:bodyPr lIns="0" tIns="0" rIns="0" bIns="0" rtlCol="0" anchor="t">
              <a:spAutoFit/>
            </a:bodyPr>
            <a:lstStyle/>
            <a:p>
              <a:pPr marL="0" lvl="0" indent="0" algn="l">
                <a:lnSpc>
                  <a:spcPts val="3380"/>
                </a:lnSpc>
                <a:spcBef>
                  <a:spcPct val="0"/>
                </a:spcBef>
              </a:pPr>
              <a:r>
                <a:rPr lang="en-US" sz="2600" u="sng">
                  <a:solidFill>
                    <a:srgbClr val="1B1B1B"/>
                  </a:solidFill>
                  <a:latin typeface="Cooper Hewitt"/>
                  <a:ea typeface="Cooper Hewitt"/>
                  <a:cs typeface="Cooper Hewitt"/>
                  <a:sym typeface="Cooper Hewitt"/>
                </a:rPr>
                <a:t>Informação complementar</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1007</Words>
  <Application>Microsoft Office PowerPoint</Application>
  <PresentationFormat>Personalizados</PresentationFormat>
  <Paragraphs>124</Paragraphs>
  <Slides>16</Slides>
  <Notes>0</Notes>
  <HiddenSlides>0</HiddenSlides>
  <MMClips>0</MMClips>
  <ScaleCrop>false</ScaleCrop>
  <HeadingPairs>
    <vt:vector size="6" baseType="variant">
      <vt:variant>
        <vt:lpstr>Tipos de letra usados</vt:lpstr>
      </vt:variant>
      <vt:variant>
        <vt:i4>7</vt:i4>
      </vt:variant>
      <vt:variant>
        <vt:lpstr>Tema</vt:lpstr>
      </vt:variant>
      <vt:variant>
        <vt:i4>1</vt:i4>
      </vt:variant>
      <vt:variant>
        <vt:lpstr>Títulos dos diapositivos</vt:lpstr>
      </vt:variant>
      <vt:variant>
        <vt:i4>16</vt:i4>
      </vt:variant>
    </vt:vector>
  </HeadingPairs>
  <TitlesOfParts>
    <vt:vector size="24" baseType="lpstr">
      <vt:lpstr>DM Sans</vt:lpstr>
      <vt:lpstr>Cooper Hewitt</vt:lpstr>
      <vt:lpstr>Garet Bold</vt:lpstr>
      <vt:lpstr>Calibri</vt:lpstr>
      <vt:lpstr>Arial</vt:lpstr>
      <vt:lpstr>Cooper Hewitt Bold</vt:lpstr>
      <vt:lpstr>DM Sans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Template-XIEDICIC_Apresentação</dc:title>
  <dc:creator>Cláudia Pinto</dc:creator>
  <cp:lastModifiedBy>Claudia Susana Gonçalves Pinto</cp:lastModifiedBy>
  <cp:revision>3</cp:revision>
  <dcterms:created xsi:type="dcterms:W3CDTF">2006-08-16T00:00:00Z</dcterms:created>
  <dcterms:modified xsi:type="dcterms:W3CDTF">2025-09-18T14:09:40Z</dcterms:modified>
  <dc:identifier>DAGZAkS41dg</dc:identifier>
</cp:coreProperties>
</file>