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32918400" cy="43891200"/>
  <p:notesSz cx="6858000" cy="9144000"/>
  <p:embeddedFontLst>
    <p:embeddedFont>
      <p:font typeface="Cooper Hewitt Bold" charset="1" panose="00000000000000000000"/>
      <p:regular r:id="rId8"/>
    </p:embeddedFont>
    <p:embeddedFont>
      <p:font typeface="Cooper Hewitt" charset="1" panose="00000000000000000000"/>
      <p:regular r:id="rId9"/>
    </p:embeddedFont>
    <p:embeddedFont>
      <p:font typeface="Cooper Hewitt Light" charset="1" panose="00000000000000000000"/>
      <p:regular r:id="rId10"/>
    </p:embeddedFont>
    <p:embeddedFont>
      <p:font typeface="Garet Bold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14" Target="../media/image28.png" Type="http://schemas.openxmlformats.org/officeDocument/2006/relationships/image"/><Relationship Id="rId15" Target="../media/image29.png" Type="http://schemas.openxmlformats.org/officeDocument/2006/relationships/image"/><Relationship Id="rId16" Target="../media/image30.png" Type="http://schemas.openxmlformats.org/officeDocument/2006/relationships/image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73965" y="13763014"/>
            <a:ext cx="30168231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373965" y="5028263"/>
            <a:ext cx="30168231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1373965" y="17719928"/>
            <a:ext cx="30168231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1373965" y="20668182"/>
            <a:ext cx="30168231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2029198" y="28774282"/>
            <a:ext cx="8731122" cy="6870609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>
            <a:off x="1373965" y="21123894"/>
            <a:ext cx="805132" cy="786542"/>
          </a:xfrm>
          <a:prstGeom prst="rect">
            <a:avLst/>
          </a:prstGeom>
          <a:solidFill>
            <a:srgbClr val="DE4F34"/>
          </a:solidFill>
        </p:spPr>
      </p:sp>
      <p:grpSp>
        <p:nvGrpSpPr>
          <p:cNvPr name="Group 8" id="8"/>
          <p:cNvGrpSpPr/>
          <p:nvPr/>
        </p:nvGrpSpPr>
        <p:grpSpPr>
          <a:xfrm rot="0">
            <a:off x="1373965" y="37611087"/>
            <a:ext cx="14443159" cy="900012"/>
            <a:chOff x="0" y="0"/>
            <a:chExt cx="19257545" cy="1200016"/>
          </a:xfrm>
        </p:grpSpPr>
        <p:sp>
          <p:nvSpPr>
            <p:cNvPr name="AutoShape 9" id="9"/>
            <p:cNvSpPr/>
            <p:nvPr/>
          </p:nvSpPr>
          <p:spPr>
            <a:xfrm rot="0">
              <a:off x="0" y="78342"/>
              <a:ext cx="1073509" cy="1048722"/>
            </a:xfrm>
            <a:prstGeom prst="rect">
              <a:avLst/>
            </a:prstGeom>
            <a:solidFill>
              <a:srgbClr val="DE4F34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01373" y="121628"/>
              <a:ext cx="870763" cy="809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7"/>
                </a:lnSpc>
                <a:spcBef>
                  <a:spcPct val="0"/>
                </a:spcBef>
              </a:pPr>
              <a:r>
                <a:rPr lang="en-US" b="true" sz="3348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6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678137" y="-295275"/>
              <a:ext cx="17579408" cy="1500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400"/>
                </a:lnSpc>
                <a:spcBef>
                  <a:spcPct val="0"/>
                </a:spcBef>
              </a:pPr>
              <a:r>
                <a:rPr lang="en-US" b="true" sz="6000">
                  <a:solidFill>
                    <a:srgbClr val="403B3B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Conclusão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73965" y="25106239"/>
            <a:ext cx="14443159" cy="900012"/>
            <a:chOff x="0" y="0"/>
            <a:chExt cx="19257545" cy="1200016"/>
          </a:xfrm>
        </p:grpSpPr>
        <p:sp>
          <p:nvSpPr>
            <p:cNvPr name="AutoShape 13" id="13"/>
            <p:cNvSpPr/>
            <p:nvPr/>
          </p:nvSpPr>
          <p:spPr>
            <a:xfrm rot="0">
              <a:off x="0" y="78342"/>
              <a:ext cx="1073509" cy="1048722"/>
            </a:xfrm>
            <a:prstGeom prst="rect">
              <a:avLst/>
            </a:prstGeom>
            <a:solidFill>
              <a:srgbClr val="DE4F34"/>
            </a:solid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01373" y="121628"/>
              <a:ext cx="870763" cy="809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7"/>
                </a:lnSpc>
                <a:spcBef>
                  <a:spcPct val="0"/>
                </a:spcBef>
              </a:pPr>
              <a:r>
                <a:rPr lang="en-US" b="true" sz="3348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5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678137" y="-295275"/>
              <a:ext cx="17579408" cy="1500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400"/>
                </a:lnSpc>
                <a:spcBef>
                  <a:spcPct val="0"/>
                </a:spcBef>
              </a:pPr>
              <a:r>
                <a:rPr lang="en-US" b="true" sz="6000">
                  <a:solidFill>
                    <a:srgbClr val="403B3B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Análise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7047494" y="18155790"/>
            <a:ext cx="14443159" cy="900012"/>
            <a:chOff x="0" y="0"/>
            <a:chExt cx="19257545" cy="1200016"/>
          </a:xfrm>
        </p:grpSpPr>
        <p:sp>
          <p:nvSpPr>
            <p:cNvPr name="AutoShape 17" id="17"/>
            <p:cNvSpPr/>
            <p:nvPr/>
          </p:nvSpPr>
          <p:spPr>
            <a:xfrm rot="0">
              <a:off x="0" y="78342"/>
              <a:ext cx="1073509" cy="1048722"/>
            </a:xfrm>
            <a:prstGeom prst="rect">
              <a:avLst/>
            </a:prstGeom>
            <a:solidFill>
              <a:srgbClr val="DE4F34"/>
            </a:solid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101373" y="121628"/>
              <a:ext cx="870763" cy="809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7"/>
                </a:lnSpc>
                <a:spcBef>
                  <a:spcPct val="0"/>
                </a:spcBef>
              </a:pPr>
              <a:r>
                <a:rPr lang="en-US" b="true" sz="3348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3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678137" y="-295275"/>
              <a:ext cx="17579408" cy="1500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400"/>
                </a:lnSpc>
                <a:spcBef>
                  <a:spcPct val="0"/>
                </a:spcBef>
              </a:pPr>
              <a:r>
                <a:rPr lang="en-US" b="true" sz="6000">
                  <a:solidFill>
                    <a:srgbClr val="403B3B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Metodologia</a:t>
              </a:r>
            </a:p>
          </p:txBody>
        </p: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45497" y="28317400"/>
            <a:ext cx="9425723" cy="7784374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0">
            <a:off x="1373965" y="24539877"/>
            <a:ext cx="30168231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rot="0">
            <a:off x="1373965" y="40772773"/>
            <a:ext cx="30168231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 rot="0">
            <a:off x="1373965" y="37197429"/>
            <a:ext cx="30168231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 rot="5400000">
            <a:off x="7519687" y="32662705"/>
            <a:ext cx="7808010" cy="0"/>
          </a:xfrm>
          <a:prstGeom prst="line">
            <a:avLst/>
          </a:prstGeom>
          <a:ln cap="flat" w="38100">
            <a:solidFill>
              <a:srgbClr val="DE4F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 rot="5400000">
            <a:off x="17827065" y="32824154"/>
            <a:ext cx="7330807" cy="0"/>
          </a:xfrm>
          <a:prstGeom prst="line">
            <a:avLst/>
          </a:prstGeom>
          <a:ln cap="flat" w="38100">
            <a:solidFill>
              <a:srgbClr val="DE4F3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6" id="26"/>
          <p:cNvGrpSpPr/>
          <p:nvPr/>
        </p:nvGrpSpPr>
        <p:grpSpPr>
          <a:xfrm rot="0">
            <a:off x="1373965" y="14099697"/>
            <a:ext cx="14443159" cy="900012"/>
            <a:chOff x="0" y="0"/>
            <a:chExt cx="19257545" cy="1200016"/>
          </a:xfrm>
        </p:grpSpPr>
        <p:sp>
          <p:nvSpPr>
            <p:cNvPr name="AutoShape 27" id="27"/>
            <p:cNvSpPr/>
            <p:nvPr/>
          </p:nvSpPr>
          <p:spPr>
            <a:xfrm rot="0">
              <a:off x="0" y="78342"/>
              <a:ext cx="1073509" cy="1048722"/>
            </a:xfrm>
            <a:prstGeom prst="rect">
              <a:avLst/>
            </a:prstGeom>
            <a:solidFill>
              <a:srgbClr val="DE4F34"/>
            </a:solid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101373" y="121628"/>
              <a:ext cx="870763" cy="809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7"/>
                </a:lnSpc>
                <a:spcBef>
                  <a:spcPct val="0"/>
                </a:spcBef>
              </a:pPr>
              <a:r>
                <a:rPr lang="en-US" b="true" sz="3348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1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1678137" y="-295275"/>
              <a:ext cx="17579408" cy="1500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400"/>
                </a:lnSpc>
                <a:spcBef>
                  <a:spcPct val="0"/>
                </a:spcBef>
              </a:pPr>
              <a:r>
                <a:rPr lang="en-US" b="true" sz="6000" u="none">
                  <a:solidFill>
                    <a:srgbClr val="403B3B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Introdução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373965" y="18155790"/>
            <a:ext cx="14443159" cy="900012"/>
            <a:chOff x="0" y="0"/>
            <a:chExt cx="19257545" cy="1200016"/>
          </a:xfrm>
        </p:grpSpPr>
        <p:sp>
          <p:nvSpPr>
            <p:cNvPr name="AutoShape 31" id="31"/>
            <p:cNvSpPr/>
            <p:nvPr/>
          </p:nvSpPr>
          <p:spPr>
            <a:xfrm rot="0">
              <a:off x="0" y="78342"/>
              <a:ext cx="1073509" cy="1048722"/>
            </a:xfrm>
            <a:prstGeom prst="rect">
              <a:avLst/>
            </a:prstGeom>
            <a:solidFill>
              <a:srgbClr val="DE4F34"/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1373" y="121628"/>
              <a:ext cx="870763" cy="809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7"/>
                </a:lnSpc>
                <a:spcBef>
                  <a:spcPct val="0"/>
                </a:spcBef>
              </a:pPr>
              <a:r>
                <a:rPr lang="en-US" b="true" sz="3348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2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1678137" y="-295275"/>
              <a:ext cx="17579408" cy="1500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400"/>
                </a:lnSpc>
                <a:spcBef>
                  <a:spcPct val="0"/>
                </a:spcBef>
              </a:pPr>
              <a:r>
                <a:rPr lang="en-US" b="true" sz="6000">
                  <a:solidFill>
                    <a:srgbClr val="403B3B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Objetivo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-2700000">
            <a:off x="23190296" y="42152338"/>
            <a:ext cx="16703799" cy="6622384"/>
          </a:xfrm>
          <a:custGeom>
            <a:avLst/>
            <a:gdLst/>
            <a:ahLst/>
            <a:cxnLst/>
            <a:rect r="r" b="b" t="t" l="l"/>
            <a:pathLst>
              <a:path h="6622384" w="16703799">
                <a:moveTo>
                  <a:pt x="0" y="0"/>
                </a:moveTo>
                <a:lnTo>
                  <a:pt x="16703799" y="0"/>
                </a:lnTo>
                <a:lnTo>
                  <a:pt x="16703799" y="6622384"/>
                </a:lnTo>
                <a:lnTo>
                  <a:pt x="0" y="662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76116" r="0" b="-76116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2700000">
            <a:off x="-10011347" y="-2613632"/>
            <a:ext cx="16703799" cy="6256824"/>
          </a:xfrm>
          <a:custGeom>
            <a:avLst/>
            <a:gdLst/>
            <a:ahLst/>
            <a:cxnLst/>
            <a:rect r="r" b="b" t="t" l="l"/>
            <a:pathLst>
              <a:path h="6256824" w="16703799">
                <a:moveTo>
                  <a:pt x="0" y="0"/>
                </a:moveTo>
                <a:lnTo>
                  <a:pt x="16703799" y="0"/>
                </a:lnTo>
                <a:lnTo>
                  <a:pt x="16703799" y="6256824"/>
                </a:lnTo>
                <a:lnTo>
                  <a:pt x="0" y="6256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3484" r="0" b="-83484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-3660295" y="40791823"/>
            <a:ext cx="10220579" cy="5331200"/>
            <a:chOff x="0" y="0"/>
            <a:chExt cx="13627439" cy="7108266"/>
          </a:xfrm>
        </p:grpSpPr>
        <p:sp>
          <p:nvSpPr>
            <p:cNvPr name="Freeform 37" id="37"/>
            <p:cNvSpPr/>
            <p:nvPr/>
          </p:nvSpPr>
          <p:spPr>
            <a:xfrm flipH="false" flipV="false" rot="-2700000">
              <a:off x="2196494" y="3269786"/>
              <a:ext cx="9469183" cy="533135"/>
            </a:xfrm>
            <a:custGeom>
              <a:avLst/>
              <a:gdLst/>
              <a:ahLst/>
              <a:cxnLst/>
              <a:rect r="r" b="b" t="t" l="l"/>
              <a:pathLst>
                <a:path h="533135" w="9469183">
                  <a:moveTo>
                    <a:pt x="0" y="0"/>
                  </a:moveTo>
                  <a:lnTo>
                    <a:pt x="9469183" y="0"/>
                  </a:lnTo>
                  <a:lnTo>
                    <a:pt x="9469183" y="533135"/>
                  </a:lnTo>
                  <a:lnTo>
                    <a:pt x="0" y="533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838066" r="0" b="-838066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-2700000">
              <a:off x="7249137" y="4722863"/>
              <a:ext cx="3159000" cy="533135"/>
            </a:xfrm>
            <a:custGeom>
              <a:avLst/>
              <a:gdLst/>
              <a:ahLst/>
              <a:cxnLst/>
              <a:rect r="r" b="b" t="t" l="l"/>
              <a:pathLst>
                <a:path h="533135" w="3159000">
                  <a:moveTo>
                    <a:pt x="0" y="0"/>
                  </a:moveTo>
                  <a:lnTo>
                    <a:pt x="3159000" y="0"/>
                  </a:lnTo>
                  <a:lnTo>
                    <a:pt x="3159000" y="533135"/>
                  </a:lnTo>
                  <a:lnTo>
                    <a:pt x="0" y="533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246266" r="0" b="-246266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-2700000">
              <a:off x="4180393" y="1307060"/>
              <a:ext cx="3159000" cy="533135"/>
            </a:xfrm>
            <a:custGeom>
              <a:avLst/>
              <a:gdLst/>
              <a:ahLst/>
              <a:cxnLst/>
              <a:rect r="r" b="b" t="t" l="l"/>
              <a:pathLst>
                <a:path h="533135" w="3159000">
                  <a:moveTo>
                    <a:pt x="0" y="0"/>
                  </a:moveTo>
                  <a:lnTo>
                    <a:pt x="3159000" y="0"/>
                  </a:lnTo>
                  <a:lnTo>
                    <a:pt x="3159000" y="533135"/>
                  </a:lnTo>
                  <a:lnTo>
                    <a:pt x="0" y="533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246266" r="0" b="-246266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-2700000">
              <a:off x="10742572" y="1307060"/>
              <a:ext cx="3159000" cy="533135"/>
            </a:xfrm>
            <a:custGeom>
              <a:avLst/>
              <a:gdLst/>
              <a:ahLst/>
              <a:cxnLst/>
              <a:rect r="r" b="b" t="t" l="l"/>
              <a:pathLst>
                <a:path h="533135" w="3159000">
                  <a:moveTo>
                    <a:pt x="0" y="0"/>
                  </a:moveTo>
                  <a:lnTo>
                    <a:pt x="3159000" y="0"/>
                  </a:lnTo>
                  <a:lnTo>
                    <a:pt x="3159000" y="533135"/>
                  </a:lnTo>
                  <a:lnTo>
                    <a:pt x="0" y="533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246266" r="0" b="-246266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-2700000">
              <a:off x="-447860" y="5116919"/>
              <a:ext cx="4345278" cy="533135"/>
            </a:xfrm>
            <a:custGeom>
              <a:avLst/>
              <a:gdLst/>
              <a:ahLst/>
              <a:cxnLst/>
              <a:rect r="r" b="b" t="t" l="l"/>
              <a:pathLst>
                <a:path h="533135" w="4345278">
                  <a:moveTo>
                    <a:pt x="0" y="0"/>
                  </a:moveTo>
                  <a:lnTo>
                    <a:pt x="4345278" y="0"/>
                  </a:lnTo>
                  <a:lnTo>
                    <a:pt x="4345278" y="533135"/>
                  </a:lnTo>
                  <a:lnTo>
                    <a:pt x="0" y="533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357521" r="0" b="-357521"/>
              </a:stretch>
            </a:blip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23155475" y="13888426"/>
            <a:ext cx="8335178" cy="3744190"/>
            <a:chOff x="0" y="0"/>
            <a:chExt cx="382030" cy="171609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82030" cy="171609"/>
            </a:xfrm>
            <a:custGeom>
              <a:avLst/>
              <a:gdLst/>
              <a:ahLst/>
              <a:cxnLst/>
              <a:rect r="r" b="b" t="t" l="l"/>
              <a:pathLst>
                <a:path h="171609" w="382030">
                  <a:moveTo>
                    <a:pt x="0" y="0"/>
                  </a:moveTo>
                  <a:lnTo>
                    <a:pt x="382030" y="0"/>
                  </a:lnTo>
                  <a:lnTo>
                    <a:pt x="382030" y="171609"/>
                  </a:lnTo>
                  <a:lnTo>
                    <a:pt x="0" y="171609"/>
                  </a:lnTo>
                  <a:close/>
                </a:path>
              </a:pathLst>
            </a:custGeom>
            <a:blipFill>
              <a:blip r:embed="rId8"/>
              <a:stretch>
                <a:fillRect l="0" t="-12332" r="0" b="-12332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23330708" y="20864263"/>
            <a:ext cx="7984713" cy="3586760"/>
            <a:chOff x="0" y="0"/>
            <a:chExt cx="382030" cy="171609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82030" cy="171609"/>
            </a:xfrm>
            <a:custGeom>
              <a:avLst/>
              <a:gdLst/>
              <a:ahLst/>
              <a:cxnLst/>
              <a:rect r="r" b="b" t="t" l="l"/>
              <a:pathLst>
                <a:path h="171609" w="382030">
                  <a:moveTo>
                    <a:pt x="0" y="0"/>
                  </a:moveTo>
                  <a:lnTo>
                    <a:pt x="382030" y="0"/>
                  </a:lnTo>
                  <a:lnTo>
                    <a:pt x="382030" y="171609"/>
                  </a:lnTo>
                  <a:lnTo>
                    <a:pt x="0" y="171609"/>
                  </a:lnTo>
                  <a:close/>
                </a:path>
              </a:pathLst>
            </a:custGeom>
            <a:blipFill>
              <a:blip r:embed="rId9"/>
              <a:stretch>
                <a:fillRect l="0" t="-24159" r="0" b="-24159"/>
              </a:stretch>
            </a:blip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2543789" y="29399437"/>
            <a:ext cx="7830822" cy="6337646"/>
            <a:chOff x="0" y="0"/>
            <a:chExt cx="382030" cy="309185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82030" cy="309185"/>
            </a:xfrm>
            <a:custGeom>
              <a:avLst/>
              <a:gdLst/>
              <a:ahLst/>
              <a:cxnLst/>
              <a:rect r="r" b="b" t="t" l="l"/>
              <a:pathLst>
                <a:path h="309185" w="382030">
                  <a:moveTo>
                    <a:pt x="0" y="0"/>
                  </a:moveTo>
                  <a:lnTo>
                    <a:pt x="382030" y="0"/>
                  </a:lnTo>
                  <a:lnTo>
                    <a:pt x="382030" y="309185"/>
                  </a:lnTo>
                  <a:lnTo>
                    <a:pt x="0" y="309185"/>
                  </a:lnTo>
                  <a:close/>
                </a:path>
              </a:pathLst>
            </a:custGeom>
            <a:blipFill>
              <a:blip r:embed="rId10"/>
              <a:stretch>
                <a:fillRect l="-22260" t="0" r="-22260" b="0"/>
              </a:stretch>
            </a:blipFill>
          </p:spPr>
        </p:sp>
      </p:grpSp>
      <p:sp>
        <p:nvSpPr>
          <p:cNvPr name="Freeform 48" id="48"/>
          <p:cNvSpPr/>
          <p:nvPr/>
        </p:nvSpPr>
        <p:spPr>
          <a:xfrm flipH="false" flipV="false" rot="2445217">
            <a:off x="25678643" y="-1729309"/>
            <a:ext cx="11509720" cy="4563141"/>
          </a:xfrm>
          <a:custGeom>
            <a:avLst/>
            <a:gdLst/>
            <a:ahLst/>
            <a:cxnLst/>
            <a:rect r="r" b="b" t="t" l="l"/>
            <a:pathLst>
              <a:path h="4563141" w="11509720">
                <a:moveTo>
                  <a:pt x="0" y="0"/>
                </a:moveTo>
                <a:lnTo>
                  <a:pt x="11509719" y="0"/>
                </a:lnTo>
                <a:lnTo>
                  <a:pt x="11509719" y="4563141"/>
                </a:lnTo>
                <a:lnTo>
                  <a:pt x="0" y="4563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76116" r="0" b="-76116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0523067" y="658776"/>
            <a:ext cx="11872266" cy="3683687"/>
          </a:xfrm>
          <a:custGeom>
            <a:avLst/>
            <a:gdLst/>
            <a:ahLst/>
            <a:cxnLst/>
            <a:rect r="r" b="b" t="t" l="l"/>
            <a:pathLst>
              <a:path h="3683687" w="11872266">
                <a:moveTo>
                  <a:pt x="0" y="0"/>
                </a:moveTo>
                <a:lnTo>
                  <a:pt x="11872266" y="0"/>
                </a:lnTo>
                <a:lnTo>
                  <a:pt x="11872266" y="3683687"/>
                </a:lnTo>
                <a:lnTo>
                  <a:pt x="0" y="36836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4389334" y="42298563"/>
            <a:ext cx="2658160" cy="1232722"/>
          </a:xfrm>
          <a:custGeom>
            <a:avLst/>
            <a:gdLst/>
            <a:ahLst/>
            <a:cxnLst/>
            <a:rect r="r" b="b" t="t" l="l"/>
            <a:pathLst>
              <a:path h="1232722" w="2658160">
                <a:moveTo>
                  <a:pt x="0" y="0"/>
                </a:moveTo>
                <a:lnTo>
                  <a:pt x="2658160" y="0"/>
                </a:lnTo>
                <a:lnTo>
                  <a:pt x="2658160" y="1232722"/>
                </a:lnTo>
                <a:lnTo>
                  <a:pt x="0" y="12327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1161435" y="42369969"/>
            <a:ext cx="2646874" cy="1161316"/>
          </a:xfrm>
          <a:custGeom>
            <a:avLst/>
            <a:gdLst/>
            <a:ahLst/>
            <a:cxnLst/>
            <a:rect r="r" b="b" t="t" l="l"/>
            <a:pathLst>
              <a:path h="1161316" w="2646874">
                <a:moveTo>
                  <a:pt x="0" y="0"/>
                </a:moveTo>
                <a:lnTo>
                  <a:pt x="2646874" y="0"/>
                </a:lnTo>
                <a:lnTo>
                  <a:pt x="2646874" y="1161316"/>
                </a:lnTo>
                <a:lnTo>
                  <a:pt x="0" y="116131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9486637" y="42325348"/>
            <a:ext cx="5411738" cy="1110009"/>
          </a:xfrm>
          <a:custGeom>
            <a:avLst/>
            <a:gdLst/>
            <a:ahLst/>
            <a:cxnLst/>
            <a:rect r="r" b="b" t="t" l="l"/>
            <a:pathLst>
              <a:path h="1110009" w="5411738">
                <a:moveTo>
                  <a:pt x="0" y="0"/>
                </a:moveTo>
                <a:lnTo>
                  <a:pt x="5411738" y="0"/>
                </a:lnTo>
                <a:lnTo>
                  <a:pt x="5411738" y="1110009"/>
                </a:lnTo>
                <a:lnTo>
                  <a:pt x="0" y="111000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7477727" y="42108118"/>
            <a:ext cx="1423167" cy="1423167"/>
          </a:xfrm>
          <a:custGeom>
            <a:avLst/>
            <a:gdLst/>
            <a:ahLst/>
            <a:cxnLst/>
            <a:rect r="r" b="b" t="t" l="l"/>
            <a:pathLst>
              <a:path h="1423167" w="1423167">
                <a:moveTo>
                  <a:pt x="0" y="0"/>
                </a:moveTo>
                <a:lnTo>
                  <a:pt x="1423167" y="0"/>
                </a:lnTo>
                <a:lnTo>
                  <a:pt x="1423167" y="1423167"/>
                </a:lnTo>
                <a:lnTo>
                  <a:pt x="0" y="14231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8490702" y="42298563"/>
            <a:ext cx="2032365" cy="1219913"/>
          </a:xfrm>
          <a:custGeom>
            <a:avLst/>
            <a:gdLst/>
            <a:ahLst/>
            <a:cxnLst/>
            <a:rect r="r" b="b" t="t" l="l"/>
            <a:pathLst>
              <a:path h="1219913" w="2032365">
                <a:moveTo>
                  <a:pt x="0" y="0"/>
                </a:moveTo>
                <a:lnTo>
                  <a:pt x="2032365" y="0"/>
                </a:lnTo>
                <a:lnTo>
                  <a:pt x="2032365" y="1219913"/>
                </a:lnTo>
                <a:lnTo>
                  <a:pt x="0" y="121991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55" id="55"/>
          <p:cNvSpPr txBox="true"/>
          <p:nvPr/>
        </p:nvSpPr>
        <p:spPr>
          <a:xfrm rot="0">
            <a:off x="1449995" y="21118258"/>
            <a:ext cx="653073" cy="645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7"/>
              </a:lnSpc>
              <a:spcBef>
                <a:spcPct val="0"/>
              </a:spcBef>
            </a:pPr>
            <a:r>
              <a:rPr lang="en-US" b="true" sz="3348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4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632568" y="20752705"/>
            <a:ext cx="13184556" cy="1199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403B3B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Resultados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632568" y="22112204"/>
            <a:ext cx="13184556" cy="226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899">
                <a:solidFill>
                  <a:srgbClr val="403B3B"/>
                </a:solidFill>
                <a:latin typeface="Cooper Hewitt"/>
                <a:ea typeface="Cooper Hewitt"/>
                <a:cs typeface="Cooper Hewitt"/>
                <a:sym typeface="Cooper Hewitt"/>
              </a:rPr>
              <a:t>Esta secção apresenta uma visão geral da pesquisa. Comece com o pano de fundo: o que você está a estudar e porquê? Qual é a importância da pesquisa para o campo ou indústria específica e como pode contribuir para a literatura existente? Tenha atenção ao espaço do cartaz. Inclua as informações importantes, mas seja o mais direto possível.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2632568" y="38684835"/>
            <a:ext cx="16625609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9"/>
              </a:lnSpc>
            </a:pPr>
            <a:r>
              <a:rPr lang="en-US" sz="2824">
                <a:solidFill>
                  <a:srgbClr val="403B3B"/>
                </a:solidFill>
                <a:latin typeface="Cooper Hewitt"/>
                <a:ea typeface="Cooper Hewitt"/>
                <a:cs typeface="Cooper Hewitt"/>
                <a:sym typeface="Cooper Hewitt"/>
              </a:rPr>
              <a:t>Para finalizar o seu cartaz, apresente duas a três principais descobertas. Também poderá adicionar uma breve explicação ou narrativa que pode incentivar a conversa ou diálogo com o público. Estas descobertas podem ser itens de ação que podem levar à implementação, criação de políticas ou novos estudos.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2632568" y="26179987"/>
            <a:ext cx="13184556" cy="178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9"/>
              </a:lnSpc>
            </a:pPr>
            <a:r>
              <a:rPr lang="en-US" sz="2824">
                <a:solidFill>
                  <a:srgbClr val="403B3B"/>
                </a:solidFill>
                <a:latin typeface="Cooper Hewitt"/>
                <a:ea typeface="Cooper Hewitt"/>
                <a:cs typeface="Cooper Hewitt"/>
                <a:sym typeface="Cooper Hewitt"/>
              </a:rPr>
              <a:t>N</a:t>
            </a:r>
            <a:r>
              <a:rPr lang="en-US" sz="2824">
                <a:solidFill>
                  <a:srgbClr val="403B3B"/>
                </a:solidFill>
                <a:latin typeface="Cooper Hewitt"/>
                <a:ea typeface="Cooper Hewitt"/>
                <a:cs typeface="Cooper Hewitt"/>
                <a:sym typeface="Cooper Hewitt"/>
              </a:rPr>
              <a:t>um artigo de pesquisa, habitualmente, a secção de análise é uma das partes mais longas, pois esta desenvolve a informação que é base para o objetivo e a tese. Com um cartaz de pesquisa poderá resumir a análise, destacando as partes mais importantes.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8306097" y="19220014"/>
            <a:ext cx="13184556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899">
                <a:solidFill>
                  <a:srgbClr val="403B3B"/>
                </a:solidFill>
                <a:latin typeface="Cooper Hewitt"/>
                <a:ea typeface="Cooper Hewitt"/>
                <a:cs typeface="Cooper Hewitt"/>
                <a:sym typeface="Cooper Hewitt"/>
              </a:rPr>
              <a:t>Descreva como conduziu a sua pesquisa. Qual é a estratégia da equipa? Quais foram os métodos usados? Foi aplicada alguma tecnologia especial?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373965" y="5689241"/>
            <a:ext cx="19702773" cy="4343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4"/>
              </a:lnSpc>
            </a:pPr>
            <a:r>
              <a:rPr lang="en-US" sz="15004" spc="-600">
                <a:solidFill>
                  <a:srgbClr val="403B3B"/>
                </a:solidFill>
                <a:latin typeface="Cooper Hewitt"/>
                <a:ea typeface="Cooper Hewitt"/>
                <a:cs typeface="Cooper Hewitt"/>
                <a:sym typeface="Cooper Hewitt"/>
              </a:rPr>
              <a:t>TÍTULO DA PESQUISA: subtítulo caso necessário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373965" y="10604261"/>
            <a:ext cx="19600638" cy="2730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5232"/>
              </a:lnSpc>
            </a:pPr>
            <a:r>
              <a:rPr lang="en-US" sz="4025">
                <a:solidFill>
                  <a:srgbClr val="403B3B"/>
                </a:solidFill>
                <a:latin typeface="Cooper Hewitt"/>
                <a:ea typeface="Cooper Hewitt"/>
                <a:cs typeface="Cooper Hewitt"/>
                <a:sym typeface="Cooper Hewitt"/>
              </a:rPr>
              <a:t>O cartaz </a:t>
            </a:r>
            <a:r>
              <a:rPr lang="en-US" sz="4025" u="none">
                <a:solidFill>
                  <a:srgbClr val="403B3B"/>
                </a:solidFill>
                <a:latin typeface="Cooper Hewitt"/>
                <a:ea typeface="Cooper Hewitt"/>
                <a:cs typeface="Cooper Hewitt"/>
                <a:sym typeface="Cooper Hewitt"/>
              </a:rPr>
              <a:t>de pesquisa deve ser um auxílio visual usado para apresentar um estudo. É uma maneira popular de demonstrar trabalhos de pesquisa em conferências e no ensino superior. As informações são apresentadas concisamente e de forma visualmente apelativa para atrair a atenção e estimular o diálogo.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632568" y="15163921"/>
            <a:ext cx="13184556" cy="226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899">
                <a:solidFill>
                  <a:srgbClr val="403B3B"/>
                </a:solidFill>
                <a:latin typeface="Cooper Hewitt"/>
                <a:ea typeface="Cooper Hewitt"/>
                <a:cs typeface="Cooper Hewitt"/>
                <a:sym typeface="Cooper Hewitt"/>
              </a:rPr>
              <a:t>Esta secção dá uma visão geral da pesquisa. Comece com o pano de fundo: o que está estudar e porquê? Qual é a importância da pesquisa para o campo ou indústria específica e como pode contribuir para a literatura existente? Tenha atenção ao espaço do cartaz. Inclua as informações importantes, mas seja o mais direto possível.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632568" y="19220014"/>
            <a:ext cx="1318455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899">
                <a:solidFill>
                  <a:srgbClr val="403B3B"/>
                </a:solidFill>
                <a:latin typeface="Cooper Hewitt"/>
                <a:ea typeface="Cooper Hewitt"/>
                <a:cs typeface="Cooper Hewitt"/>
                <a:sym typeface="Cooper Hewitt"/>
              </a:rPr>
              <a:t>Nesta secção, escreva o propósito do seu estudo.</a:t>
            </a:r>
          </a:p>
        </p:txBody>
      </p:sp>
      <p:grpSp>
        <p:nvGrpSpPr>
          <p:cNvPr name="Group 65" id="65"/>
          <p:cNvGrpSpPr/>
          <p:nvPr/>
        </p:nvGrpSpPr>
        <p:grpSpPr>
          <a:xfrm rot="0">
            <a:off x="22489637" y="5571188"/>
            <a:ext cx="9001015" cy="4732026"/>
            <a:chOff x="0" y="0"/>
            <a:chExt cx="12001354" cy="6309368"/>
          </a:xfrm>
        </p:grpSpPr>
        <p:sp>
          <p:nvSpPr>
            <p:cNvPr name="TextBox 66" id="66"/>
            <p:cNvSpPr txBox="true"/>
            <p:nvPr/>
          </p:nvSpPr>
          <p:spPr>
            <a:xfrm rot="0">
              <a:off x="0" y="-161925"/>
              <a:ext cx="11815976" cy="8248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19"/>
                </a:lnSpc>
              </a:pPr>
              <a:r>
                <a:rPr lang="en-US" sz="3299" b="true">
                  <a:solidFill>
                    <a:srgbClr val="403B3B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Autores</a:t>
              </a:r>
            </a:p>
          </p:txBody>
        </p:sp>
        <p:sp>
          <p:nvSpPr>
            <p:cNvPr name="TextBox 67" id="67"/>
            <p:cNvSpPr txBox="true"/>
            <p:nvPr/>
          </p:nvSpPr>
          <p:spPr>
            <a:xfrm rot="0">
              <a:off x="0" y="923456"/>
              <a:ext cx="11815976" cy="209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59"/>
                </a:lnSpc>
              </a:pPr>
              <a:r>
                <a:rPr lang="en-US" b="true" sz="2549">
                  <a:solidFill>
                    <a:srgbClr val="403B3B"/>
                  </a:solidFill>
                  <a:latin typeface="Cooper Hewitt Light"/>
                  <a:ea typeface="Cooper Hewitt Light"/>
                  <a:cs typeface="Cooper Hewitt Light"/>
                  <a:sym typeface="Cooper Hewitt Light"/>
                </a:rPr>
                <a:t>Não se esqueça dos nomes dos autores e coautores da pesquisa. Use os nomes completos e inclua quaisquer títulos ou honoríficos que os autores tenham, bem como a universidade ou instituição de pesquisa que representam.</a:t>
              </a:r>
            </a:p>
          </p:txBody>
        </p:sp>
        <p:sp>
          <p:nvSpPr>
            <p:cNvPr name="TextBox 68" id="68"/>
            <p:cNvSpPr txBox="true"/>
            <p:nvPr/>
          </p:nvSpPr>
          <p:spPr>
            <a:xfrm rot="0">
              <a:off x="0" y="3526632"/>
              <a:ext cx="12001354" cy="8248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619"/>
                </a:lnSpc>
                <a:spcBef>
                  <a:spcPct val="0"/>
                </a:spcBef>
              </a:pPr>
              <a:r>
                <a:rPr lang="en-US" b="true" sz="3299" u="none">
                  <a:solidFill>
                    <a:srgbClr val="403B3B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Afiliações</a:t>
              </a:r>
            </a:p>
          </p:txBody>
        </p:sp>
        <p:sp>
          <p:nvSpPr>
            <p:cNvPr name="TextBox 69" id="69"/>
            <p:cNvSpPr txBox="true"/>
            <p:nvPr/>
          </p:nvSpPr>
          <p:spPr>
            <a:xfrm rot="0">
              <a:off x="0" y="4612013"/>
              <a:ext cx="12001354" cy="1590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3059"/>
                </a:lnSpc>
                <a:spcBef>
                  <a:spcPct val="0"/>
                </a:spcBef>
              </a:pPr>
              <a:r>
                <a:rPr lang="en-US" b="true" sz="2549" u="none">
                  <a:solidFill>
                    <a:srgbClr val="403B3B"/>
                  </a:solidFill>
                  <a:latin typeface="Cooper Hewitt Light"/>
                  <a:ea typeface="Cooper Hewitt Light"/>
                  <a:cs typeface="Cooper Hewitt Light"/>
                  <a:sym typeface="Cooper Hewitt Light"/>
                </a:rPr>
                <a:t>Os investigadores geralmente estão em representação de uma universidade, organização ou instituição académica/de pesquisa. Quando disponíveis, inclua os seus logótipos com os nomes.</a:t>
              </a:r>
            </a:p>
          </p:txBody>
        </p:sp>
      </p:grpSp>
      <p:sp>
        <p:nvSpPr>
          <p:cNvPr name="TextBox 70" id="70"/>
          <p:cNvSpPr txBox="true"/>
          <p:nvPr/>
        </p:nvSpPr>
        <p:spPr>
          <a:xfrm rot="0">
            <a:off x="20081725" y="38548726"/>
            <a:ext cx="9633299" cy="806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7"/>
              </a:lnSpc>
            </a:pPr>
            <a:r>
              <a:rPr lang="en-US" sz="2134" b="true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Literatura relacionada: as referências podem ocupar muito espaço, então cite apenas as referências principais usadas no estudo.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2776783" y="36034263"/>
            <a:ext cx="7363150" cy="303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b="true" sz="155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Use os diagramas para mostrar a visualização da análise dos seus dados.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2826216" y="36032358"/>
            <a:ext cx="7167046" cy="303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b="true" sz="155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Use as Ilustrações ou fotos para destacar alguma informação importante.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22865681" y="36032358"/>
            <a:ext cx="7167046" cy="303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b="true" sz="155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Use os diagramas para mostrar a visualização da análise dos seus dados.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29305004" y="495111"/>
            <a:ext cx="2987598" cy="858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703" spc="459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DE 10 A 12 DE NOVEMBRO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9362154" y="1390053"/>
            <a:ext cx="2987598" cy="64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2"/>
              </a:lnSpc>
            </a:pPr>
            <a:r>
              <a:rPr lang="en-US" b="true" sz="3703" spc="629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2025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4445029" y="41496673"/>
            <a:ext cx="2744191" cy="395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4"/>
              </a:lnSpc>
            </a:pPr>
            <a:r>
              <a:rPr lang="en-US" b="true" sz="240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ORGANIZAÇÃO: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95822" y="4670436"/>
            <a:ext cx="9615078" cy="729929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435918" y="4670525"/>
            <a:ext cx="9615119" cy="729902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1776029" y="4670408"/>
            <a:ext cx="9615412" cy="731145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5754" y="12551531"/>
            <a:ext cx="9615211" cy="730950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491275" y="12595308"/>
            <a:ext cx="9536977" cy="731415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1815047" y="12599308"/>
            <a:ext cx="9537374" cy="731306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03790" y="20387010"/>
            <a:ext cx="9599142" cy="730854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792373" y="20465129"/>
            <a:ext cx="9582722" cy="730209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616502" y="28414929"/>
            <a:ext cx="6573715" cy="657053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463520" y="20460790"/>
            <a:ext cx="9566897" cy="731455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2970858" y="28299704"/>
            <a:ext cx="7185482" cy="6800981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3697927" y="28818421"/>
            <a:ext cx="5771612" cy="5771612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897022" y="2241550"/>
            <a:ext cx="14006186" cy="1976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00"/>
              </a:lnSpc>
            </a:pPr>
            <a:r>
              <a:rPr lang="en-US" sz="122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Gráficos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472466" y="35600655"/>
            <a:ext cx="8861790" cy="573718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2132704" y="36143700"/>
            <a:ext cx="8861790" cy="465109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22093760" y="36096258"/>
            <a:ext cx="9570733" cy="4745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DAGZFJp1FuE</dc:identifier>
  <dcterms:modified xsi:type="dcterms:W3CDTF">2011-08-01T06:04:30Z</dcterms:modified>
  <cp:revision>1</cp:revision>
  <dc:title>Template_cartaz/poster-XIEDICIC</dc:title>
</cp:coreProperties>
</file>